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380" r:id="rId3"/>
    <p:sldId id="258" r:id="rId4"/>
    <p:sldId id="384" r:id="rId5"/>
    <p:sldId id="385" r:id="rId6"/>
    <p:sldId id="366" r:id="rId7"/>
    <p:sldId id="388" r:id="rId8"/>
    <p:sldId id="368" r:id="rId9"/>
    <p:sldId id="369" r:id="rId10"/>
    <p:sldId id="370" r:id="rId11"/>
    <p:sldId id="372" r:id="rId12"/>
    <p:sldId id="374" r:id="rId13"/>
    <p:sldId id="386" r:id="rId14"/>
    <p:sldId id="387" r:id="rId15"/>
    <p:sldId id="378" r:id="rId1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82C"/>
    <a:srgbClr val="43521A"/>
    <a:srgbClr val="646164"/>
    <a:srgbClr val="D3E094"/>
    <a:srgbClr val="004494"/>
    <a:srgbClr val="6D7C24"/>
    <a:srgbClr val="B1C843"/>
    <a:srgbClr val="607E24"/>
    <a:srgbClr val="70AD47"/>
    <a:srgbClr val="AFC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0349" autoAdjust="0"/>
  </p:normalViewPr>
  <p:slideViewPr>
    <p:cSldViewPr snapToGrid="0" snapToObjects="1">
      <p:cViewPr varScale="1">
        <p:scale>
          <a:sx n="92" d="100"/>
          <a:sy n="92" d="100"/>
        </p:scale>
        <p:origin x="22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aislja\Documents\BPfA%20Institutional%20Mechanisms\Figure_Indicator_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95353860458977E-2"/>
          <c:y val="3.5223089627295055E-2"/>
          <c:w val="0.94412526363849913"/>
          <c:h val="0.835130187826122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Sub-indicator A</c:v>
                </c:pt>
              </c:strCache>
            </c:strRef>
          </c:tx>
          <c:spPr>
            <a:solidFill>
              <a:srgbClr val="B1C843"/>
            </a:solidFill>
            <a:ln>
              <a:noFill/>
            </a:ln>
            <a:effectLst/>
          </c:spPr>
          <c:invertIfNegative val="0"/>
          <c:cat>
            <c:strRef>
              <c:f>Sheet1!$A$3:$A$30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CY</c:v>
                </c:pt>
                <c:pt idx="8">
                  <c:v>ES</c:v>
                </c:pt>
                <c:pt idx="9">
                  <c:v>FI</c:v>
                </c:pt>
                <c:pt idx="10">
                  <c:v>IE</c:v>
                </c:pt>
                <c:pt idx="11">
                  <c:v>LV</c:v>
                </c:pt>
                <c:pt idx="12">
                  <c:v>SE</c:v>
                </c:pt>
                <c:pt idx="13">
                  <c:v>UK</c:v>
                </c:pt>
                <c:pt idx="14">
                  <c:v>AT</c:v>
                </c:pt>
                <c:pt idx="15">
                  <c:v>NL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Sheet1!$B$3:$B$30</c:f>
              <c:numCache>
                <c:formatCode>General</c:formatCode>
                <c:ptCount val="2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0-4449-B7E5-68843CB1A73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Sub-indicator B</c:v>
                </c:pt>
              </c:strCache>
            </c:strRef>
          </c:tx>
          <c:spPr>
            <a:solidFill>
              <a:srgbClr val="70882C"/>
            </a:solidFill>
            <a:ln>
              <a:noFill/>
            </a:ln>
            <a:effectLst/>
          </c:spPr>
          <c:invertIfNegative val="0"/>
          <c:cat>
            <c:strRef>
              <c:f>Sheet1!$A$3:$A$30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CY</c:v>
                </c:pt>
                <c:pt idx="8">
                  <c:v>ES</c:v>
                </c:pt>
                <c:pt idx="9">
                  <c:v>FI</c:v>
                </c:pt>
                <c:pt idx="10">
                  <c:v>IE</c:v>
                </c:pt>
                <c:pt idx="11">
                  <c:v>LV</c:v>
                </c:pt>
                <c:pt idx="12">
                  <c:v>SE</c:v>
                </c:pt>
                <c:pt idx="13">
                  <c:v>UK</c:v>
                </c:pt>
                <c:pt idx="14">
                  <c:v>AT</c:v>
                </c:pt>
                <c:pt idx="15">
                  <c:v>NL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Sheet1!$C$3:$C$30</c:f>
              <c:numCache>
                <c:formatCode>General</c:formatCode>
                <c:ptCount val="2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0-4449-B7E5-68843CB1A73F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Sub-indicator C</c:v>
                </c:pt>
              </c:strCache>
            </c:strRef>
          </c:tx>
          <c:spPr>
            <a:solidFill>
              <a:srgbClr val="D3E094"/>
            </a:solidFill>
            <a:ln>
              <a:noFill/>
            </a:ln>
            <a:effectLst/>
          </c:spPr>
          <c:invertIfNegative val="0"/>
          <c:cat>
            <c:strRef>
              <c:f>Sheet1!$A$3:$A$30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CY</c:v>
                </c:pt>
                <c:pt idx="8">
                  <c:v>ES</c:v>
                </c:pt>
                <c:pt idx="9">
                  <c:v>FI</c:v>
                </c:pt>
                <c:pt idx="10">
                  <c:v>IE</c:v>
                </c:pt>
                <c:pt idx="11">
                  <c:v>LV</c:v>
                </c:pt>
                <c:pt idx="12">
                  <c:v>SE</c:v>
                </c:pt>
                <c:pt idx="13">
                  <c:v>UK</c:v>
                </c:pt>
                <c:pt idx="14">
                  <c:v>AT</c:v>
                </c:pt>
                <c:pt idx="15">
                  <c:v>NL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Sheet1!$D$3:$D$30</c:f>
              <c:numCache>
                <c:formatCode>General</c:formatCode>
                <c:ptCount val="2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0-4449-B7E5-68843CB1A73F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Sub-indicator D</c:v>
                </c:pt>
              </c:strCache>
            </c:strRef>
          </c:tx>
          <c:spPr>
            <a:solidFill>
              <a:srgbClr val="6D7C24"/>
            </a:solidFill>
            <a:ln>
              <a:noFill/>
            </a:ln>
            <a:effectLst/>
          </c:spPr>
          <c:invertIfNegative val="0"/>
          <c:cat>
            <c:strRef>
              <c:f>Sheet1!$A$3:$A$30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CY</c:v>
                </c:pt>
                <c:pt idx="8">
                  <c:v>ES</c:v>
                </c:pt>
                <c:pt idx="9">
                  <c:v>FI</c:v>
                </c:pt>
                <c:pt idx="10">
                  <c:v>IE</c:v>
                </c:pt>
                <c:pt idx="11">
                  <c:v>LV</c:v>
                </c:pt>
                <c:pt idx="12">
                  <c:v>SE</c:v>
                </c:pt>
                <c:pt idx="13">
                  <c:v>UK</c:v>
                </c:pt>
                <c:pt idx="14">
                  <c:v>AT</c:v>
                </c:pt>
                <c:pt idx="15">
                  <c:v>NL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Sheet1!$E$3:$E$30</c:f>
              <c:numCache>
                <c:formatCode>General</c:formatCode>
                <c:ptCount val="2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1.5</c:v>
                </c:pt>
                <c:pt idx="22">
                  <c:v>1.5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1.5</c:v>
                </c:pt>
                <c:pt idx="2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60-4449-B7E5-68843CB1A73F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Sub-indicator E</c:v>
                </c:pt>
              </c:strCache>
            </c:strRef>
          </c:tx>
          <c:spPr>
            <a:solidFill>
              <a:srgbClr val="43521A"/>
            </a:solidFill>
            <a:ln>
              <a:noFill/>
            </a:ln>
            <a:effectLst/>
          </c:spPr>
          <c:invertIfNegative val="0"/>
          <c:cat>
            <c:strRef>
              <c:f>Sheet1!$A$3:$A$30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CY</c:v>
                </c:pt>
                <c:pt idx="8">
                  <c:v>ES</c:v>
                </c:pt>
                <c:pt idx="9">
                  <c:v>FI</c:v>
                </c:pt>
                <c:pt idx="10">
                  <c:v>IE</c:v>
                </c:pt>
                <c:pt idx="11">
                  <c:v>LV</c:v>
                </c:pt>
                <c:pt idx="12">
                  <c:v>SE</c:v>
                </c:pt>
                <c:pt idx="13">
                  <c:v>UK</c:v>
                </c:pt>
                <c:pt idx="14">
                  <c:v>AT</c:v>
                </c:pt>
                <c:pt idx="15">
                  <c:v>NL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Sheet1!$F$3:$F$30</c:f>
              <c:numCache>
                <c:formatCode>General</c:formatCode>
                <c:ptCount val="2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60-4449-B7E5-68843CB1A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13061880"/>
        <c:axId val="513062840"/>
      </c:barChart>
      <c:catAx>
        <c:axId val="51306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pPr>
            <a:endParaRPr lang="en-US"/>
          </a:p>
        </c:txPr>
        <c:crossAx val="513062840"/>
        <c:crossesAt val="0"/>
        <c:auto val="1"/>
        <c:lblAlgn val="ctr"/>
        <c:lblOffset val="100"/>
        <c:noMultiLvlLbl val="0"/>
      </c:catAx>
      <c:valAx>
        <c:axId val="513062840"/>
        <c:scaling>
          <c:orientation val="minMax"/>
          <c:max val="1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61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264863300078872E-2"/>
          <c:y val="0.93172158826782947"/>
          <c:w val="0.8382822943977245"/>
          <c:h val="5.93128777121380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32966266670541E-2"/>
          <c:y val="5.9870228252951796E-2"/>
          <c:w val="0.94985878263854617"/>
          <c:h val="0.7261140470213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27 Govern. Respons. '!$B$6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B1C843"/>
            </a:solidFill>
            <a:ln>
              <a:noFill/>
            </a:ln>
            <a:effectLst/>
          </c:spPr>
          <c:invertIfNegative val="0"/>
          <c:cat>
            <c:strRef>
              <c:f>'Fig. 27 Govern. Respons. '!$A$7:$A$34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IE</c:v>
                </c:pt>
                <c:pt idx="8">
                  <c:v>ES</c:v>
                </c:pt>
                <c:pt idx="9">
                  <c:v>CY</c:v>
                </c:pt>
                <c:pt idx="10">
                  <c:v>LV</c:v>
                </c:pt>
                <c:pt idx="11">
                  <c:v>SE</c:v>
                </c:pt>
                <c:pt idx="12">
                  <c:v>UK</c:v>
                </c:pt>
                <c:pt idx="13">
                  <c:v>FI</c:v>
                </c:pt>
                <c:pt idx="14">
                  <c:v>NL</c:v>
                </c:pt>
                <c:pt idx="15">
                  <c:v>AT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'Fig. 27 Govern. Respons. '!$B$7:$B$34</c:f>
              <c:numCache>
                <c:formatCode>General</c:formatCode>
                <c:ptCount val="28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9.5</c:v>
                </c:pt>
                <c:pt idx="5">
                  <c:v>9</c:v>
                </c:pt>
                <c:pt idx="6">
                  <c:v>9</c:v>
                </c:pt>
                <c:pt idx="7">
                  <c:v>7.5</c:v>
                </c:pt>
                <c:pt idx="8">
                  <c:v>10</c:v>
                </c:pt>
                <c:pt idx="9">
                  <c:v>10</c:v>
                </c:pt>
                <c:pt idx="10">
                  <c:v>9</c:v>
                </c:pt>
                <c:pt idx="11">
                  <c:v>10</c:v>
                </c:pt>
                <c:pt idx="12">
                  <c:v>10</c:v>
                </c:pt>
                <c:pt idx="13">
                  <c:v>9</c:v>
                </c:pt>
                <c:pt idx="14">
                  <c:v>8.5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  <c:pt idx="18">
                  <c:v>9.5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3">
                  <c:v>9</c:v>
                </c:pt>
                <c:pt idx="24">
                  <c:v>9</c:v>
                </c:pt>
                <c:pt idx="25">
                  <c:v>10</c:v>
                </c:pt>
                <c:pt idx="26">
                  <c:v>8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0-4B16-B327-30EDAEB1AE4D}"/>
            </c:ext>
          </c:extLst>
        </c:ser>
        <c:ser>
          <c:idx val="1"/>
          <c:order val="1"/>
          <c:tx>
            <c:strRef>
              <c:f>'Fig. 27 Govern. Respons. '!$C$6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882C"/>
            </a:solidFill>
            <a:ln>
              <a:noFill/>
            </a:ln>
            <a:effectLst/>
          </c:spPr>
          <c:invertIfNegative val="0"/>
          <c:cat>
            <c:strRef>
              <c:f>'Fig. 27 Govern. Respons. '!$A$7:$A$34</c:f>
              <c:strCache>
                <c:ptCount val="28"/>
                <c:pt idx="0">
                  <c:v>DE</c:v>
                </c:pt>
                <c:pt idx="1">
                  <c:v>LT</c:v>
                </c:pt>
                <c:pt idx="2">
                  <c:v>LU</c:v>
                </c:pt>
                <c:pt idx="3">
                  <c:v>PT</c:v>
                </c:pt>
                <c:pt idx="4">
                  <c:v>SI</c:v>
                </c:pt>
                <c:pt idx="5">
                  <c:v>SK</c:v>
                </c:pt>
                <c:pt idx="6">
                  <c:v>BG</c:v>
                </c:pt>
                <c:pt idx="7">
                  <c:v>IE</c:v>
                </c:pt>
                <c:pt idx="8">
                  <c:v>ES</c:v>
                </c:pt>
                <c:pt idx="9">
                  <c:v>CY</c:v>
                </c:pt>
                <c:pt idx="10">
                  <c:v>LV</c:v>
                </c:pt>
                <c:pt idx="11">
                  <c:v>SE</c:v>
                </c:pt>
                <c:pt idx="12">
                  <c:v>UK</c:v>
                </c:pt>
                <c:pt idx="13">
                  <c:v>FI</c:v>
                </c:pt>
                <c:pt idx="14">
                  <c:v>NL</c:v>
                </c:pt>
                <c:pt idx="15">
                  <c:v>AT</c:v>
                </c:pt>
                <c:pt idx="16">
                  <c:v>PL</c:v>
                </c:pt>
                <c:pt idx="17">
                  <c:v>BE</c:v>
                </c:pt>
                <c:pt idx="18">
                  <c:v>DK</c:v>
                </c:pt>
                <c:pt idx="19">
                  <c:v>EE</c:v>
                </c:pt>
                <c:pt idx="20">
                  <c:v>RO</c:v>
                </c:pt>
                <c:pt idx="21">
                  <c:v>CZ</c:v>
                </c:pt>
                <c:pt idx="22">
                  <c:v>MT</c:v>
                </c:pt>
                <c:pt idx="23">
                  <c:v>EL</c:v>
                </c:pt>
                <c:pt idx="24">
                  <c:v>FR</c:v>
                </c:pt>
                <c:pt idx="25">
                  <c:v>IT</c:v>
                </c:pt>
                <c:pt idx="26">
                  <c:v>HU</c:v>
                </c:pt>
                <c:pt idx="27">
                  <c:v>HR</c:v>
                </c:pt>
              </c:strCache>
            </c:strRef>
          </c:cat>
          <c:val>
            <c:numRef>
              <c:f>'Fig. 27 Govern. Respons. '!$C$7:$C$34</c:f>
              <c:numCache>
                <c:formatCode>0.0</c:formatCode>
                <c:ptCount val="2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7.5</c:v>
                </c:pt>
                <c:pt idx="22">
                  <c:v>7.5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6.5</c:v>
                </c:pt>
                <c:pt idx="27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0-4B16-B327-30EDAEB1A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0420144"/>
        <c:axId val="852355824"/>
      </c:barChart>
      <c:catAx>
        <c:axId val="182042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355824"/>
        <c:crosses val="autoZero"/>
        <c:auto val="1"/>
        <c:lblAlgn val="ctr"/>
        <c:lblOffset val="100"/>
        <c:noMultiLvlLbl val="0"/>
      </c:catAx>
      <c:valAx>
        <c:axId val="852355824"/>
        <c:scaling>
          <c:orientation val="minMax"/>
          <c:max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4201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42653319561208"/>
          <c:y val="0.93181762773199184"/>
          <c:w val="0.14714686004848848"/>
          <c:h val="6.8182372268008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'[Final graphs EIGE delivered.xlsx]2018 Calculation Ind 2a'!$B$1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B1C843"/>
            </a:solidFill>
            <a:ln>
              <a:noFill/>
            </a:ln>
            <a:effectLst/>
          </c:spPr>
          <c:invertIfNegative val="0"/>
          <c:cat>
            <c:strRef>
              <c:f>'[1]2018 Calculation Ind 2a'!$A$33:$A$60</c:f>
              <c:strCache>
                <c:ptCount val="28"/>
                <c:pt idx="0">
                  <c:v>LU</c:v>
                </c:pt>
                <c:pt idx="1">
                  <c:v>DE</c:v>
                </c:pt>
                <c:pt idx="2">
                  <c:v>MT</c:v>
                </c:pt>
                <c:pt idx="3">
                  <c:v>PT</c:v>
                </c:pt>
                <c:pt idx="4">
                  <c:v>AT</c:v>
                </c:pt>
                <c:pt idx="5">
                  <c:v>EE</c:v>
                </c:pt>
                <c:pt idx="6">
                  <c:v>EL</c:v>
                </c:pt>
                <c:pt idx="7">
                  <c:v>SI</c:v>
                </c:pt>
                <c:pt idx="8">
                  <c:v>BE</c:v>
                </c:pt>
                <c:pt idx="9">
                  <c:v>DK</c:v>
                </c:pt>
                <c:pt idx="10">
                  <c:v>SK</c:v>
                </c:pt>
                <c:pt idx="11">
                  <c:v>LT</c:v>
                </c:pt>
                <c:pt idx="12">
                  <c:v>CY</c:v>
                </c:pt>
                <c:pt idx="13">
                  <c:v>HU</c:v>
                </c:pt>
                <c:pt idx="14">
                  <c:v>FI</c:v>
                </c:pt>
                <c:pt idx="15">
                  <c:v>HR</c:v>
                </c:pt>
                <c:pt idx="16">
                  <c:v>RO</c:v>
                </c:pt>
                <c:pt idx="17">
                  <c:v>UK</c:v>
                </c:pt>
                <c:pt idx="18">
                  <c:v>IE</c:v>
                </c:pt>
                <c:pt idx="19">
                  <c:v>SE</c:v>
                </c:pt>
                <c:pt idx="20">
                  <c:v>NL</c:v>
                </c:pt>
                <c:pt idx="21">
                  <c:v>LV</c:v>
                </c:pt>
                <c:pt idx="22">
                  <c:v>IT</c:v>
                </c:pt>
                <c:pt idx="23">
                  <c:v>CZ</c:v>
                </c:pt>
                <c:pt idx="24">
                  <c:v>BG</c:v>
                </c:pt>
                <c:pt idx="25">
                  <c:v>ES</c:v>
                </c:pt>
                <c:pt idx="26">
                  <c:v>PL</c:v>
                </c:pt>
                <c:pt idx="27">
                  <c:v>FR</c:v>
                </c:pt>
              </c:strCache>
            </c:strRef>
          </c:cat>
          <c:val>
            <c:numRef>
              <c:f>'[1]2018 Calculation Ind 2a'!$B$33:$B$60</c:f>
              <c:numCache>
                <c:formatCode>0.00</c:formatCode>
                <c:ptCount val="28"/>
                <c:pt idx="0">
                  <c:v>21.594505029027999</c:v>
                </c:pt>
                <c:pt idx="1">
                  <c:v>9.1554351440026149</c:v>
                </c:pt>
                <c:pt idx="2">
                  <c:v>6.3064824332931826</c:v>
                </c:pt>
                <c:pt idx="3">
                  <c:v>5.8303218910998877</c:v>
                </c:pt>
                <c:pt idx="4">
                  <c:v>5.6674775315687</c:v>
                </c:pt>
                <c:pt idx="5">
                  <c:v>4.5484420448885752</c:v>
                </c:pt>
                <c:pt idx="6">
                  <c:v>4.282589458406048</c:v>
                </c:pt>
                <c:pt idx="7">
                  <c:v>3.3867471744852149</c:v>
                </c:pt>
                <c:pt idx="8">
                  <c:v>3.0705554871747722</c:v>
                </c:pt>
                <c:pt idx="9">
                  <c:v>3.0270584429849219</c:v>
                </c:pt>
                <c:pt idx="10">
                  <c:v>2.7557724246388098</c:v>
                </c:pt>
                <c:pt idx="11">
                  <c:v>2.4920778624807354</c:v>
                </c:pt>
                <c:pt idx="12">
                  <c:v>2.3141827000958073</c:v>
                </c:pt>
                <c:pt idx="13">
                  <c:v>2.2498634997588045</c:v>
                </c:pt>
                <c:pt idx="14">
                  <c:v>2.1766219915002911</c:v>
                </c:pt>
                <c:pt idx="15">
                  <c:v>1.7050327451538707</c:v>
                </c:pt>
                <c:pt idx="16">
                  <c:v>1.6896535498520249</c:v>
                </c:pt>
                <c:pt idx="17">
                  <c:v>1.6597866999058568</c:v>
                </c:pt>
                <c:pt idx="18">
                  <c:v>1.4077532423869532</c:v>
                </c:pt>
                <c:pt idx="19">
                  <c:v>1.3833661289917771</c:v>
                </c:pt>
                <c:pt idx="20">
                  <c:v>1.2513762228273839</c:v>
                </c:pt>
                <c:pt idx="21">
                  <c:v>1.0339235485910465</c:v>
                </c:pt>
                <c:pt idx="22">
                  <c:v>0.99199832656495635</c:v>
                </c:pt>
                <c:pt idx="23">
                  <c:v>0.98962729222421575</c:v>
                </c:pt>
                <c:pt idx="24">
                  <c:v>0.8510597253857215</c:v>
                </c:pt>
                <c:pt idx="25">
                  <c:v>0.321485196453281</c:v>
                </c:pt>
                <c:pt idx="26">
                  <c:v>0.13165972060701348</c:v>
                </c:pt>
                <c:pt idx="27">
                  <c:v>5.9767356163805949E-2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A-4C1C-AE80-A12962612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13061880"/>
        <c:axId val="513062840"/>
      </c:barChart>
      <c:catAx>
        <c:axId val="51306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pPr>
            <a:endParaRPr lang="en-US"/>
          </a:p>
        </c:txPr>
        <c:crossAx val="513062840"/>
        <c:crosses val="autoZero"/>
        <c:auto val="1"/>
        <c:lblAlgn val="ctr"/>
        <c:lblOffset val="100"/>
        <c:noMultiLvlLbl val="0"/>
      </c:catAx>
      <c:valAx>
        <c:axId val="513062840"/>
        <c:scaling>
          <c:orientation val="minMax"/>
          <c:max val="22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618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33396877815497E-2"/>
          <c:y val="4.7316362851903784E-2"/>
          <c:w val="0.91823400012335277"/>
          <c:h val="0.7268749686543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'Fig. 28 Employees of Eq. Body'!$C$37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B1C843"/>
            </a:solidFill>
            <a:ln>
              <a:noFill/>
            </a:ln>
            <a:effectLst/>
          </c:spPr>
          <c:invertIfNegative val="0"/>
          <c:cat>
            <c:strRef>
              <c:f>'Fig. 28 Employees of Eq. Body'!$B$38:$B$65</c:f>
              <c:strCache>
                <c:ptCount val="28"/>
                <c:pt idx="0">
                  <c:v>LU</c:v>
                </c:pt>
                <c:pt idx="1">
                  <c:v>DE</c:v>
                </c:pt>
                <c:pt idx="2">
                  <c:v>MT</c:v>
                </c:pt>
                <c:pt idx="3">
                  <c:v>PT</c:v>
                </c:pt>
                <c:pt idx="4">
                  <c:v>AT</c:v>
                </c:pt>
                <c:pt idx="5">
                  <c:v>EE</c:v>
                </c:pt>
                <c:pt idx="6">
                  <c:v>EL</c:v>
                </c:pt>
                <c:pt idx="7">
                  <c:v>SI</c:v>
                </c:pt>
                <c:pt idx="8">
                  <c:v>BE</c:v>
                </c:pt>
                <c:pt idx="9">
                  <c:v>DK</c:v>
                </c:pt>
                <c:pt idx="10">
                  <c:v>SK</c:v>
                </c:pt>
                <c:pt idx="11">
                  <c:v>LT</c:v>
                </c:pt>
                <c:pt idx="12">
                  <c:v>CY</c:v>
                </c:pt>
                <c:pt idx="13">
                  <c:v>HU</c:v>
                </c:pt>
                <c:pt idx="14">
                  <c:v>FI</c:v>
                </c:pt>
                <c:pt idx="15">
                  <c:v>HR</c:v>
                </c:pt>
                <c:pt idx="16">
                  <c:v>RO</c:v>
                </c:pt>
                <c:pt idx="17">
                  <c:v>UK</c:v>
                </c:pt>
                <c:pt idx="18">
                  <c:v>IE</c:v>
                </c:pt>
                <c:pt idx="19">
                  <c:v>SE</c:v>
                </c:pt>
                <c:pt idx="20">
                  <c:v>NL</c:v>
                </c:pt>
                <c:pt idx="21">
                  <c:v>LV</c:v>
                </c:pt>
                <c:pt idx="22">
                  <c:v>IT</c:v>
                </c:pt>
                <c:pt idx="23">
                  <c:v>CZ</c:v>
                </c:pt>
                <c:pt idx="24">
                  <c:v>BG</c:v>
                </c:pt>
                <c:pt idx="25">
                  <c:v>ES</c:v>
                </c:pt>
                <c:pt idx="26">
                  <c:v>PL</c:v>
                </c:pt>
                <c:pt idx="27">
                  <c:v>FR</c:v>
                </c:pt>
              </c:strCache>
            </c:strRef>
          </c:cat>
          <c:val>
            <c:numRef>
              <c:f>'Fig. 28 Employees of Eq. Body'!$C$38:$C$65</c:f>
              <c:numCache>
                <c:formatCode>General</c:formatCode>
                <c:ptCount val="28"/>
                <c:pt idx="0">
                  <c:v>19.2</c:v>
                </c:pt>
                <c:pt idx="1">
                  <c:v>2.6</c:v>
                </c:pt>
                <c:pt idx="2">
                  <c:v>0</c:v>
                </c:pt>
                <c:pt idx="3">
                  <c:v>6.8</c:v>
                </c:pt>
                <c:pt idx="4">
                  <c:v>5.2</c:v>
                </c:pt>
                <c:pt idx="5">
                  <c:v>5.2</c:v>
                </c:pt>
                <c:pt idx="6">
                  <c:v>4.5999999999999996</c:v>
                </c:pt>
                <c:pt idx="7">
                  <c:v>3.9</c:v>
                </c:pt>
                <c:pt idx="8">
                  <c:v>3.9</c:v>
                </c:pt>
                <c:pt idx="9">
                  <c:v>2.9</c:v>
                </c:pt>
                <c:pt idx="10">
                  <c:v>0.9</c:v>
                </c:pt>
                <c:pt idx="11">
                  <c:v>1</c:v>
                </c:pt>
                <c:pt idx="12">
                  <c:v>3.5</c:v>
                </c:pt>
                <c:pt idx="13">
                  <c:v>0.8</c:v>
                </c:pt>
                <c:pt idx="14">
                  <c:v>2.6</c:v>
                </c:pt>
                <c:pt idx="15">
                  <c:v>1.6</c:v>
                </c:pt>
                <c:pt idx="16">
                  <c:v>0.6</c:v>
                </c:pt>
                <c:pt idx="17">
                  <c:v>1.6</c:v>
                </c:pt>
                <c:pt idx="18">
                  <c:v>1.8</c:v>
                </c:pt>
                <c:pt idx="19">
                  <c:v>1.3</c:v>
                </c:pt>
                <c:pt idx="20">
                  <c:v>1.5</c:v>
                </c:pt>
                <c:pt idx="21">
                  <c:v>1</c:v>
                </c:pt>
                <c:pt idx="22">
                  <c:v>1.2</c:v>
                </c:pt>
                <c:pt idx="23">
                  <c:v>0.2</c:v>
                </c:pt>
                <c:pt idx="24">
                  <c:v>0</c:v>
                </c:pt>
                <c:pt idx="25">
                  <c:v>3.8</c:v>
                </c:pt>
                <c:pt idx="26">
                  <c:v>0.5</c:v>
                </c:pt>
                <c:pt idx="2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7-411A-8353-D3211C4931C5}"/>
            </c:ext>
          </c:extLst>
        </c:ser>
        <c:ser>
          <c:idx val="1"/>
          <c:order val="1"/>
          <c:tx>
            <c:strRef>
              <c:f>'Fig. 28 Employees of Eq. Body'!$D$37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882C"/>
            </a:solidFill>
            <a:ln>
              <a:noFill/>
            </a:ln>
            <a:effectLst/>
          </c:spPr>
          <c:invertIfNegative val="0"/>
          <c:cat>
            <c:strRef>
              <c:f>'Fig. 28 Employees of Eq. Body'!$B$38:$B$65</c:f>
              <c:strCache>
                <c:ptCount val="28"/>
                <c:pt idx="0">
                  <c:v>LU</c:v>
                </c:pt>
                <c:pt idx="1">
                  <c:v>DE</c:v>
                </c:pt>
                <c:pt idx="2">
                  <c:v>MT</c:v>
                </c:pt>
                <c:pt idx="3">
                  <c:v>PT</c:v>
                </c:pt>
                <c:pt idx="4">
                  <c:v>AT</c:v>
                </c:pt>
                <c:pt idx="5">
                  <c:v>EE</c:v>
                </c:pt>
                <c:pt idx="6">
                  <c:v>EL</c:v>
                </c:pt>
                <c:pt idx="7">
                  <c:v>SI</c:v>
                </c:pt>
                <c:pt idx="8">
                  <c:v>BE</c:v>
                </c:pt>
                <c:pt idx="9">
                  <c:v>DK</c:v>
                </c:pt>
                <c:pt idx="10">
                  <c:v>SK</c:v>
                </c:pt>
                <c:pt idx="11">
                  <c:v>LT</c:v>
                </c:pt>
                <c:pt idx="12">
                  <c:v>CY</c:v>
                </c:pt>
                <c:pt idx="13">
                  <c:v>HU</c:v>
                </c:pt>
                <c:pt idx="14">
                  <c:v>FI</c:v>
                </c:pt>
                <c:pt idx="15">
                  <c:v>HR</c:v>
                </c:pt>
                <c:pt idx="16">
                  <c:v>RO</c:v>
                </c:pt>
                <c:pt idx="17">
                  <c:v>UK</c:v>
                </c:pt>
                <c:pt idx="18">
                  <c:v>IE</c:v>
                </c:pt>
                <c:pt idx="19">
                  <c:v>SE</c:v>
                </c:pt>
                <c:pt idx="20">
                  <c:v>NL</c:v>
                </c:pt>
                <c:pt idx="21">
                  <c:v>LV</c:v>
                </c:pt>
                <c:pt idx="22">
                  <c:v>IT</c:v>
                </c:pt>
                <c:pt idx="23">
                  <c:v>CZ</c:v>
                </c:pt>
                <c:pt idx="24">
                  <c:v>BG</c:v>
                </c:pt>
                <c:pt idx="25">
                  <c:v>ES</c:v>
                </c:pt>
                <c:pt idx="26">
                  <c:v>PL</c:v>
                </c:pt>
                <c:pt idx="27">
                  <c:v>FR</c:v>
                </c:pt>
              </c:strCache>
            </c:strRef>
          </c:cat>
          <c:val>
            <c:numRef>
              <c:f>'Fig. 28 Employees of Eq. Body'!$D$38:$D$65</c:f>
              <c:numCache>
                <c:formatCode>0.0</c:formatCode>
                <c:ptCount val="28"/>
                <c:pt idx="0">
                  <c:v>21.594505029027999</c:v>
                </c:pt>
                <c:pt idx="1">
                  <c:v>9.1554351440026149</c:v>
                </c:pt>
                <c:pt idx="2">
                  <c:v>6.3064824332931826</c:v>
                </c:pt>
                <c:pt idx="3">
                  <c:v>5.8303218910998877</c:v>
                </c:pt>
                <c:pt idx="4">
                  <c:v>5.6674775315687</c:v>
                </c:pt>
                <c:pt idx="5">
                  <c:v>4.5484420448885752</c:v>
                </c:pt>
                <c:pt idx="6">
                  <c:v>4.282589458406048</c:v>
                </c:pt>
                <c:pt idx="7">
                  <c:v>3.3867471744852149</c:v>
                </c:pt>
                <c:pt idx="8">
                  <c:v>3.0705554871747722</c:v>
                </c:pt>
                <c:pt idx="9">
                  <c:v>3.0270584429849219</c:v>
                </c:pt>
                <c:pt idx="10">
                  <c:v>2.7557724246388098</c:v>
                </c:pt>
                <c:pt idx="11">
                  <c:v>2.4920778624807354</c:v>
                </c:pt>
                <c:pt idx="12">
                  <c:v>2.3141827000958073</c:v>
                </c:pt>
                <c:pt idx="13">
                  <c:v>2.2498634997588045</c:v>
                </c:pt>
                <c:pt idx="14">
                  <c:v>2.1766219915002911</c:v>
                </c:pt>
                <c:pt idx="15">
                  <c:v>1.7050327451538707</c:v>
                </c:pt>
                <c:pt idx="16">
                  <c:v>1.6896535498520249</c:v>
                </c:pt>
                <c:pt idx="17">
                  <c:v>1.6597866999058568</c:v>
                </c:pt>
                <c:pt idx="18">
                  <c:v>1.4077532423869532</c:v>
                </c:pt>
                <c:pt idx="19">
                  <c:v>1.3833661289917771</c:v>
                </c:pt>
                <c:pt idx="20">
                  <c:v>1.2513762228273839</c:v>
                </c:pt>
                <c:pt idx="21">
                  <c:v>1.0339235485910465</c:v>
                </c:pt>
                <c:pt idx="22">
                  <c:v>0.99199832656495635</c:v>
                </c:pt>
                <c:pt idx="23">
                  <c:v>0.98962729222421575</c:v>
                </c:pt>
                <c:pt idx="24">
                  <c:v>0.8510597253857215</c:v>
                </c:pt>
                <c:pt idx="25">
                  <c:v>0.321485196453281</c:v>
                </c:pt>
                <c:pt idx="26">
                  <c:v>0.13165972060701348</c:v>
                </c:pt>
                <c:pt idx="27">
                  <c:v>1.4941839040951487E-2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7-411A-8353-D3211C493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79794256"/>
        <c:axId val="1876728224"/>
      </c:barChart>
      <c:catAx>
        <c:axId val="18797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pPr>
            <a:endParaRPr lang="en-US"/>
          </a:p>
        </c:txPr>
        <c:crossAx val="1876728224"/>
        <c:crosses val="autoZero"/>
        <c:auto val="1"/>
        <c:lblAlgn val="ctr"/>
        <c:lblOffset val="100"/>
        <c:noMultiLvlLbl val="0"/>
      </c:catAx>
      <c:valAx>
        <c:axId val="187672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79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17987037334619"/>
          <c:y val="0.89534713982669978"/>
          <c:w val="0.19052447015551627"/>
          <c:h val="0.10465286017330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'D:\Users\mollabl\AppData\Local\Microsoft\Windows\INetCache\Content.Outlook\0QURK5ZP\[Final graphs EIGE delivered.xlsx]2018 Calculation Ind 3'!$B$1</c:f>
              <c:strCache>
                <c:ptCount val="1"/>
                <c:pt idx="0">
                  <c:v>Sub-indicator 1</c:v>
                </c:pt>
              </c:strCache>
            </c:strRef>
          </c:tx>
          <c:spPr>
            <a:solidFill>
              <a:srgbClr val="B1C843"/>
            </a:solidFill>
            <a:ln>
              <a:noFill/>
            </a:ln>
            <a:effectLst/>
          </c:spPr>
          <c:invertIfNegative val="0"/>
          <c:cat>
            <c:strRef>
              <c:f>'[1]2018 Calculation Ind 3'!$A$2:$A$29</c:f>
              <c:strCache>
                <c:ptCount val="28"/>
                <c:pt idx="0">
                  <c:v>AT</c:v>
                </c:pt>
                <c:pt idx="1">
                  <c:v>SE</c:v>
                </c:pt>
                <c:pt idx="2">
                  <c:v>BE</c:v>
                </c:pt>
                <c:pt idx="3">
                  <c:v>BG</c:v>
                </c:pt>
                <c:pt idx="4">
                  <c:v>ES</c:v>
                </c:pt>
                <c:pt idx="5">
                  <c:v>FI</c:v>
                </c:pt>
                <c:pt idx="6">
                  <c:v>PT</c:v>
                </c:pt>
                <c:pt idx="7">
                  <c:v>LV</c:v>
                </c:pt>
                <c:pt idx="8">
                  <c:v>LT</c:v>
                </c:pt>
                <c:pt idx="9">
                  <c:v>FR</c:v>
                </c:pt>
                <c:pt idx="10">
                  <c:v>IE</c:v>
                </c:pt>
                <c:pt idx="11">
                  <c:v>CY</c:v>
                </c:pt>
                <c:pt idx="12">
                  <c:v>DK</c:v>
                </c:pt>
                <c:pt idx="13">
                  <c:v>EE</c:v>
                </c:pt>
                <c:pt idx="14">
                  <c:v>HU</c:v>
                </c:pt>
                <c:pt idx="15">
                  <c:v>SK</c:v>
                </c:pt>
                <c:pt idx="16">
                  <c:v>UK</c:v>
                </c:pt>
                <c:pt idx="17">
                  <c:v>DE</c:v>
                </c:pt>
                <c:pt idx="18">
                  <c:v>NL</c:v>
                </c:pt>
                <c:pt idx="19">
                  <c:v>CZ</c:v>
                </c:pt>
                <c:pt idx="20">
                  <c:v>SI</c:v>
                </c:pt>
                <c:pt idx="21">
                  <c:v>HR</c:v>
                </c:pt>
                <c:pt idx="22">
                  <c:v>IT</c:v>
                </c:pt>
                <c:pt idx="23">
                  <c:v>LU</c:v>
                </c:pt>
                <c:pt idx="24">
                  <c:v>MT</c:v>
                </c:pt>
                <c:pt idx="25">
                  <c:v>PL</c:v>
                </c:pt>
                <c:pt idx="26">
                  <c:v>RO</c:v>
                </c:pt>
                <c:pt idx="27">
                  <c:v>EL</c:v>
                </c:pt>
              </c:strCache>
            </c:strRef>
          </c:cat>
          <c:val>
            <c:numRef>
              <c:f>'[1]2018 Calculation Ind 3'!$B$2:$B$29</c:f>
              <c:numCache>
                <c:formatCode>General</c:formatCode>
                <c:ptCount val="28"/>
                <c:pt idx="0">
                  <c:v>2</c:v>
                </c:pt>
                <c:pt idx="1">
                  <c:v>1.5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1.5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0.5</c:v>
                </c:pt>
                <c:pt idx="12">
                  <c:v>2</c:v>
                </c:pt>
                <c:pt idx="13">
                  <c:v>2</c:v>
                </c:pt>
                <c:pt idx="14">
                  <c:v>0.5</c:v>
                </c:pt>
                <c:pt idx="15">
                  <c:v>0.5</c:v>
                </c:pt>
                <c:pt idx="16">
                  <c:v>2</c:v>
                </c:pt>
                <c:pt idx="17">
                  <c:v>2</c:v>
                </c:pt>
                <c:pt idx="18">
                  <c:v>0.5</c:v>
                </c:pt>
                <c:pt idx="19">
                  <c:v>2</c:v>
                </c:pt>
                <c:pt idx="20">
                  <c:v>2</c:v>
                </c:pt>
                <c:pt idx="21">
                  <c:v>0.5</c:v>
                </c:pt>
                <c:pt idx="22">
                  <c:v>2</c:v>
                </c:pt>
                <c:pt idx="23">
                  <c:v>1</c:v>
                </c:pt>
                <c:pt idx="24">
                  <c:v>1.5</c:v>
                </c:pt>
                <c:pt idx="25">
                  <c:v>0.5</c:v>
                </c:pt>
                <c:pt idx="26">
                  <c:v>2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B-4FDD-BF74-D4074D026C95}"/>
            </c:ext>
          </c:extLst>
        </c:ser>
        <c:ser>
          <c:idx val="1"/>
          <c:order val="1"/>
          <c:tx>
            <c:strRef>
              <c:f>'D:\Users\mollabl\AppData\Local\Microsoft\Windows\INetCache\Content.Outlook\0QURK5ZP\[Final graphs EIGE delivered.xlsx]2018 Calculation Ind 3'!$C$1</c:f>
              <c:strCache>
                <c:ptCount val="1"/>
                <c:pt idx="0">
                  <c:v>Sub-indicator 2</c:v>
                </c:pt>
              </c:strCache>
            </c:strRef>
          </c:tx>
          <c:spPr>
            <a:solidFill>
              <a:srgbClr val="6D7C24"/>
            </a:solidFill>
            <a:ln>
              <a:noFill/>
            </a:ln>
            <a:effectLst/>
          </c:spPr>
          <c:invertIfNegative val="0"/>
          <c:cat>
            <c:strRef>
              <c:f>'[1]2018 Calculation Ind 3'!$A$2:$A$29</c:f>
              <c:strCache>
                <c:ptCount val="28"/>
                <c:pt idx="0">
                  <c:v>AT</c:v>
                </c:pt>
                <c:pt idx="1">
                  <c:v>SE</c:v>
                </c:pt>
                <c:pt idx="2">
                  <c:v>BE</c:v>
                </c:pt>
                <c:pt idx="3">
                  <c:v>BG</c:v>
                </c:pt>
                <c:pt idx="4">
                  <c:v>ES</c:v>
                </c:pt>
                <c:pt idx="5">
                  <c:v>FI</c:v>
                </c:pt>
                <c:pt idx="6">
                  <c:v>PT</c:v>
                </c:pt>
                <c:pt idx="7">
                  <c:v>LV</c:v>
                </c:pt>
                <c:pt idx="8">
                  <c:v>LT</c:v>
                </c:pt>
                <c:pt idx="9">
                  <c:v>FR</c:v>
                </c:pt>
                <c:pt idx="10">
                  <c:v>IE</c:v>
                </c:pt>
                <c:pt idx="11">
                  <c:v>CY</c:v>
                </c:pt>
                <c:pt idx="12">
                  <c:v>DK</c:v>
                </c:pt>
                <c:pt idx="13">
                  <c:v>EE</c:v>
                </c:pt>
                <c:pt idx="14">
                  <c:v>HU</c:v>
                </c:pt>
                <c:pt idx="15">
                  <c:v>SK</c:v>
                </c:pt>
                <c:pt idx="16">
                  <c:v>UK</c:v>
                </c:pt>
                <c:pt idx="17">
                  <c:v>DE</c:v>
                </c:pt>
                <c:pt idx="18">
                  <c:v>NL</c:v>
                </c:pt>
                <c:pt idx="19">
                  <c:v>CZ</c:v>
                </c:pt>
                <c:pt idx="20">
                  <c:v>SI</c:v>
                </c:pt>
                <c:pt idx="21">
                  <c:v>HR</c:v>
                </c:pt>
                <c:pt idx="22">
                  <c:v>IT</c:v>
                </c:pt>
                <c:pt idx="23">
                  <c:v>LU</c:v>
                </c:pt>
                <c:pt idx="24">
                  <c:v>MT</c:v>
                </c:pt>
                <c:pt idx="25">
                  <c:v>PL</c:v>
                </c:pt>
                <c:pt idx="26">
                  <c:v>RO</c:v>
                </c:pt>
                <c:pt idx="27">
                  <c:v>EL</c:v>
                </c:pt>
              </c:strCache>
            </c:strRef>
          </c:cat>
          <c:val>
            <c:numRef>
              <c:f>'[1]2018 Calculation Ind 3'!$C$2:$C$29</c:f>
              <c:numCache>
                <c:formatCode>General</c:formatCode>
                <c:ptCount val="28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3.5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1.5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1.5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B-4FDD-BF74-D4074D026C95}"/>
            </c:ext>
          </c:extLst>
        </c:ser>
        <c:ser>
          <c:idx val="2"/>
          <c:order val="2"/>
          <c:tx>
            <c:strRef>
              <c:f>'D:\Users\mollabl\AppData\Local\Microsoft\Windows\INetCache\Content.Outlook\0QURK5ZP\[Final graphs EIGE delivered.xlsx]2018 Calculation Ind 3'!$D$1</c:f>
              <c:strCache>
                <c:ptCount val="1"/>
                <c:pt idx="0">
                  <c:v>Sub-indicator 3</c:v>
                </c:pt>
              </c:strCache>
            </c:strRef>
          </c:tx>
          <c:spPr>
            <a:solidFill>
              <a:srgbClr val="D3E094"/>
            </a:solidFill>
            <a:ln>
              <a:noFill/>
            </a:ln>
            <a:effectLst/>
          </c:spPr>
          <c:invertIfNegative val="0"/>
          <c:cat>
            <c:strRef>
              <c:f>'[1]2018 Calculation Ind 3'!$A$2:$A$29</c:f>
              <c:strCache>
                <c:ptCount val="28"/>
                <c:pt idx="0">
                  <c:v>AT</c:v>
                </c:pt>
                <c:pt idx="1">
                  <c:v>SE</c:v>
                </c:pt>
                <c:pt idx="2">
                  <c:v>BE</c:v>
                </c:pt>
                <c:pt idx="3">
                  <c:v>BG</c:v>
                </c:pt>
                <c:pt idx="4">
                  <c:v>ES</c:v>
                </c:pt>
                <c:pt idx="5">
                  <c:v>FI</c:v>
                </c:pt>
                <c:pt idx="6">
                  <c:v>PT</c:v>
                </c:pt>
                <c:pt idx="7">
                  <c:v>LV</c:v>
                </c:pt>
                <c:pt idx="8">
                  <c:v>LT</c:v>
                </c:pt>
                <c:pt idx="9">
                  <c:v>FR</c:v>
                </c:pt>
                <c:pt idx="10">
                  <c:v>IE</c:v>
                </c:pt>
                <c:pt idx="11">
                  <c:v>CY</c:v>
                </c:pt>
                <c:pt idx="12">
                  <c:v>DK</c:v>
                </c:pt>
                <c:pt idx="13">
                  <c:v>EE</c:v>
                </c:pt>
                <c:pt idx="14">
                  <c:v>HU</c:v>
                </c:pt>
                <c:pt idx="15">
                  <c:v>SK</c:v>
                </c:pt>
                <c:pt idx="16">
                  <c:v>UK</c:v>
                </c:pt>
                <c:pt idx="17">
                  <c:v>DE</c:v>
                </c:pt>
                <c:pt idx="18">
                  <c:v>NL</c:v>
                </c:pt>
                <c:pt idx="19">
                  <c:v>CZ</c:v>
                </c:pt>
                <c:pt idx="20">
                  <c:v>SI</c:v>
                </c:pt>
                <c:pt idx="21">
                  <c:v>HR</c:v>
                </c:pt>
                <c:pt idx="22">
                  <c:v>IT</c:v>
                </c:pt>
                <c:pt idx="23">
                  <c:v>LU</c:v>
                </c:pt>
                <c:pt idx="24">
                  <c:v>MT</c:v>
                </c:pt>
                <c:pt idx="25">
                  <c:v>PL</c:v>
                </c:pt>
                <c:pt idx="26">
                  <c:v>RO</c:v>
                </c:pt>
                <c:pt idx="27">
                  <c:v>EL</c:v>
                </c:pt>
              </c:strCache>
            </c:strRef>
          </c:cat>
          <c:val>
            <c:numRef>
              <c:f>'[1]2018 Calculation Ind 3'!$D$2:$D$29</c:f>
              <c:numCache>
                <c:formatCode>General</c:formatCode>
                <c:ptCount val="28"/>
                <c:pt idx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6.5</c:v>
                </c:pt>
                <c:pt idx="5">
                  <c:v>5.5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5.5</c:v>
                </c:pt>
                <c:pt idx="10">
                  <c:v>4</c:v>
                </c:pt>
                <c:pt idx="11">
                  <c:v>3</c:v>
                </c:pt>
                <c:pt idx="12">
                  <c:v>3.5</c:v>
                </c:pt>
                <c:pt idx="13">
                  <c:v>3.5</c:v>
                </c:pt>
                <c:pt idx="14">
                  <c:v>4</c:v>
                </c:pt>
                <c:pt idx="15">
                  <c:v>5</c:v>
                </c:pt>
                <c:pt idx="16">
                  <c:v>2.5</c:v>
                </c:pt>
                <c:pt idx="17">
                  <c:v>2</c:v>
                </c:pt>
                <c:pt idx="18">
                  <c:v>4.5</c:v>
                </c:pt>
                <c:pt idx="19">
                  <c:v>1.5</c:v>
                </c:pt>
                <c:pt idx="20">
                  <c:v>1.5</c:v>
                </c:pt>
                <c:pt idx="21">
                  <c:v>2</c:v>
                </c:pt>
                <c:pt idx="22">
                  <c:v>1.5</c:v>
                </c:pt>
                <c:pt idx="23">
                  <c:v>1.5</c:v>
                </c:pt>
                <c:pt idx="24">
                  <c:v>1</c:v>
                </c:pt>
                <c:pt idx="25">
                  <c:v>1.5</c:v>
                </c:pt>
                <c:pt idx="26">
                  <c:v>0.5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BB-4FDD-BF74-D4074D026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513061880"/>
        <c:axId val="513062840"/>
      </c:barChart>
      <c:catAx>
        <c:axId val="51306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pPr>
            <a:endParaRPr lang="en-US"/>
          </a:p>
        </c:txPr>
        <c:crossAx val="513062840"/>
        <c:crosses val="autoZero"/>
        <c:auto val="1"/>
        <c:lblAlgn val="ctr"/>
        <c:lblOffset val="100"/>
        <c:noMultiLvlLbl val="0"/>
      </c:catAx>
      <c:valAx>
        <c:axId val="513062840"/>
        <c:scaling>
          <c:orientation val="minMax"/>
          <c:max val="16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618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6387-DD79-443D-BEAD-FB3581DB1B1B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6B18-3D27-443B-BD49-98075BC86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6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8F393-ECF3-4D01-9A1A-DC98CA91CE90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B1B82-D531-414F-A511-54278AC5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3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80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6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6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4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8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6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07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87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3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7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B1B82-D531-414F-A511-54278AC5DA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3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42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9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11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4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9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8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2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0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0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1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47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6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55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1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98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04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21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16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0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5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9578D-2AAB-2642-9226-2B1192B4A023}" type="datetimeFigureOut">
              <a:rPr lang="de-DE" smtClean="0"/>
              <a:t>27.01.2020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9933-5941-1A47-97DE-79BC7EE91E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36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E31F-9048-4CC4-91ED-FFBFAFCE9BE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515E-798D-45B6-BAE1-1344FCC84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3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emf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emf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4.png"/><Relationship Id="rId15" Type="http://schemas.openxmlformats.org/officeDocument/2006/relationships/image" Target="../media/image20.svg"/><Relationship Id="rId4" Type="http://schemas.openxmlformats.org/officeDocument/2006/relationships/image" Target="../media/image3.emf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emf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C67BA5-C90B-4F46-A5FD-FADA9C77181B}"/>
              </a:ext>
            </a:extLst>
          </p:cNvPr>
          <p:cNvSpPr/>
          <p:nvPr/>
        </p:nvSpPr>
        <p:spPr>
          <a:xfrm>
            <a:off x="3" y="3397828"/>
            <a:ext cx="7650767" cy="2089618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4105FF2-2677-794A-89B9-1C5A122263EA}"/>
              </a:ext>
            </a:extLst>
          </p:cNvPr>
          <p:cNvSpPr txBox="1"/>
          <p:nvPr/>
        </p:nvSpPr>
        <p:spPr>
          <a:xfrm>
            <a:off x="200326" y="3473329"/>
            <a:ext cx="7517219" cy="1384995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fi-FI" sz="2800" b="1" dirty="0" smtClean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Institutional Mechanisms for Gender Equality and Gender Mainstreaming</a:t>
            </a:r>
          </a:p>
          <a:p>
            <a:pPr algn="ctr" defTabSz="685800"/>
            <a:r>
              <a:rPr lang="fi-FI" sz="2800" b="1" dirty="0" smtClean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2018 study </a:t>
            </a:r>
            <a:endParaRPr lang="de-DE" sz="2800" b="1" dirty="0">
              <a:solidFill>
                <a:prstClr val="whit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3551" y="4841114"/>
            <a:ext cx="765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/>
            <a:r>
              <a:rPr lang="en-IE" dirty="0">
                <a:solidFill>
                  <a:prstClr val="whit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Barbara Limanowska| Programme Coordinator Gender Mainstreaming EIGE</a:t>
            </a:r>
          </a:p>
        </p:txBody>
      </p:sp>
    </p:spTree>
    <p:extLst>
      <p:ext uri="{BB962C8B-B14F-4D97-AF65-F5344CB8AC3E}">
        <p14:creationId xmlns:p14="http://schemas.microsoft.com/office/powerpoint/2010/main" val="35922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340052"/>
            <a:ext cx="696988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3 – Gender mainstreaming efforts: 2018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87566"/>
              </p:ext>
            </p:extLst>
          </p:nvPr>
        </p:nvGraphicFramePr>
        <p:xfrm>
          <a:off x="359948" y="1147863"/>
          <a:ext cx="8448957" cy="529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2061507" y="372373"/>
            <a:ext cx="696988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3 – sub-indicators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68128"/>
              </p:ext>
            </p:extLst>
          </p:nvPr>
        </p:nvGraphicFramePr>
        <p:xfrm>
          <a:off x="1479176" y="1485900"/>
          <a:ext cx="6926270" cy="4060774"/>
        </p:xfrm>
        <a:graphic>
          <a:graphicData uri="http://schemas.openxmlformats.org/drawingml/2006/table">
            <a:tbl>
              <a:tblPr firstRow="1" firstCol="1" bandRow="1"/>
              <a:tblGrid>
                <a:gridCol w="4313491">
                  <a:extLst>
                    <a:ext uri="{9D8B030D-6E8A-4147-A177-3AD203B41FA5}">
                      <a16:colId xmlns:a16="http://schemas.microsoft.com/office/drawing/2014/main" val="2743679922"/>
                    </a:ext>
                  </a:extLst>
                </a:gridCol>
                <a:gridCol w="1275934">
                  <a:extLst>
                    <a:ext uri="{9D8B030D-6E8A-4147-A177-3AD203B41FA5}">
                      <a16:colId xmlns:a16="http://schemas.microsoft.com/office/drawing/2014/main" val="3031453822"/>
                    </a:ext>
                  </a:extLst>
                </a:gridCol>
                <a:gridCol w="1336845">
                  <a:extLst>
                    <a:ext uri="{9D8B030D-6E8A-4147-A177-3AD203B41FA5}">
                      <a16:colId xmlns:a16="http://schemas.microsoft.com/office/drawing/2014/main" val="1878650090"/>
                    </a:ext>
                  </a:extLst>
                </a:gridCol>
              </a:tblGrid>
              <a:tr h="77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Sub-indicators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EU-28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2012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2018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50064"/>
                  </a:ext>
                </a:extLst>
              </a:tr>
              <a:tr h="77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Status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of the government’s commitment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1.4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1.52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811"/>
                  </a:ext>
                </a:extLst>
              </a:tr>
              <a:tr h="77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Gender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mainstreaming structures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2.5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2.05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45604"/>
                  </a:ext>
                </a:extLst>
              </a:tr>
              <a:tr h="97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Commitment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to and use of the methods and tools for gender mainstreaming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4.5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3.84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879987"/>
                  </a:ext>
                </a:extLst>
              </a:tr>
              <a:tr h="772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Total </a:t>
                      </a: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Indicator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8.4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7.41</a:t>
                      </a:r>
                      <a:endParaRPr lang="en-GB" sz="14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054672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4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201552"/>
            <a:ext cx="696988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Conclusions</a:t>
            </a:r>
            <a:endParaRPr lang="en-GB" sz="20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157898" y="1404754"/>
            <a:ext cx="6190956" cy="925033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743950" y="1540526"/>
            <a:ext cx="40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Inadequate government commitment to gender equality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7898" y="2565588"/>
            <a:ext cx="6190956" cy="925033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43950" y="2687647"/>
            <a:ext cx="40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Lack of transparency about human and financial resources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7900" y="3718844"/>
            <a:ext cx="6190956" cy="949706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700643" y="3821960"/>
            <a:ext cx="515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Gender mainstreaming addressed in an uneven way with an overall declining trend</a:t>
            </a:r>
          </a:p>
          <a:p>
            <a:endParaRPr lang="en-US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0513" y="3963716"/>
            <a:ext cx="7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GB" sz="2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864874" y="1404753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1864874" y="2572743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1864874" y="3711688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57900" y="4920578"/>
            <a:ext cx="6190956" cy="949706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hevron 47"/>
          <p:cNvSpPr/>
          <p:nvPr/>
        </p:nvSpPr>
        <p:spPr>
          <a:xfrm>
            <a:off x="1864874" y="4913422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950" y="5019314"/>
            <a:ext cx="4239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Lack of commitment to produce and disseminate sex-</a:t>
            </a:r>
            <a:r>
              <a:rPr lang="en-US" dirty="0" err="1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dissegregated</a:t>
            </a:r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data</a:t>
            </a:r>
            <a:r>
              <a:rPr lang="en-US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</a:t>
            </a:r>
            <a:endParaRPr lang="en-US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en-US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193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201552"/>
            <a:ext cx="696988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Conclusions</a:t>
            </a:r>
            <a:endParaRPr lang="en-GB" sz="20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157898" y="1404754"/>
            <a:ext cx="6190956" cy="925033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743950" y="1540526"/>
            <a:ext cx="448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Uneven results and growing  gaps and difference between Member States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7898" y="2565588"/>
            <a:ext cx="6190956" cy="925033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743950" y="2687647"/>
            <a:ext cx="49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Mergers of equality bodies result in a lack of information about allocated  resources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7900" y="3718844"/>
            <a:ext cx="6190956" cy="949706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749306" y="3726422"/>
            <a:ext cx="548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Gender mainstreaming stays on the level of rhetoric while the practical use of the methods and tools decline</a:t>
            </a:r>
          </a:p>
          <a:p>
            <a:endParaRPr lang="en-US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0513" y="3963716"/>
            <a:ext cx="7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GB" sz="2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864874" y="1404753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1864874" y="2572743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1864874" y="3711688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57900" y="4920578"/>
            <a:ext cx="6190956" cy="949706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hevron 47"/>
          <p:cNvSpPr/>
          <p:nvPr/>
        </p:nvSpPr>
        <p:spPr>
          <a:xfrm>
            <a:off x="1864874" y="4913422"/>
            <a:ext cx="586052" cy="917878"/>
          </a:xfrm>
          <a:prstGeom prst="chevron">
            <a:avLst/>
          </a:pr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3950" y="5019314"/>
            <a:ext cx="505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Sex-</a:t>
            </a:r>
            <a:r>
              <a:rPr lang="en-US" dirty="0" err="1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dissagragated</a:t>
            </a:r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data even when collected is not properly disseminated.</a:t>
            </a:r>
          </a:p>
          <a:p>
            <a:endParaRPr lang="en-US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773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5214967-75C4-E148-9AA6-C260838F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280" y="235104"/>
            <a:ext cx="694937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Let’s talk!</a:t>
            </a:r>
            <a:endParaRPr lang="en-US" sz="35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3907408">
            <a:off x="8084858" y="3950022"/>
            <a:ext cx="1060464" cy="518586"/>
          </a:xfrm>
          <a:prstGeom prst="curvedDownArrow">
            <a:avLst>
              <a:gd name="adj1" fmla="val 10556"/>
              <a:gd name="adj2" fmla="val 48037"/>
              <a:gd name="adj3" fmla="val 34010"/>
            </a:avLst>
          </a:prstGeom>
          <a:solidFill>
            <a:srgbClr val="FC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9835" r="30874" b="18034"/>
          <a:stretch/>
        </p:blipFill>
        <p:spPr>
          <a:xfrm>
            <a:off x="5242415" y="1941922"/>
            <a:ext cx="3076698" cy="2762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354716">
            <a:off x="7302189" y="4642453"/>
            <a:ext cx="1299438" cy="3139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1400" dirty="0"/>
              <a:t>c</a:t>
            </a:r>
            <a:r>
              <a:rPr lang="en-GB" sz="1400" kern="1200" dirty="0" smtClean="0"/>
              <a:t>ome in for a chat!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12" y="5722280"/>
            <a:ext cx="438594" cy="43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5306" y="5419742"/>
            <a:ext cx="1458878" cy="10436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1600" b="1" dirty="0" smtClean="0"/>
              <a:t>Gedimino pr. 16,</a:t>
            </a:r>
          </a:p>
          <a:p>
            <a:r>
              <a:rPr lang="en-GB" sz="1600" b="1" dirty="0" smtClean="0"/>
              <a:t>LT-01103 Vilnius,</a:t>
            </a:r>
          </a:p>
          <a:p>
            <a:r>
              <a:rPr lang="en-GB" sz="1600" b="1" dirty="0" smtClean="0"/>
              <a:t>Lithuania</a:t>
            </a:r>
            <a:endParaRPr lang="en-GB" sz="1600" b="1" kern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017165" y="1948440"/>
            <a:ext cx="1856286" cy="5651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62500" lnSpcReduction="20000"/>
          </a:bodyPr>
          <a:lstStyle/>
          <a:p>
            <a:r>
              <a:rPr lang="en-GB" sz="2800" b="1" kern="0" dirty="0" smtClean="0">
                <a:solidFill>
                  <a:srgbClr val="004494"/>
                </a:solidFill>
              </a:rPr>
              <a:t>Connect with us!</a:t>
            </a:r>
            <a:endParaRPr lang="en-GB" b="1" kern="1200" dirty="0" smtClean="0">
              <a:solidFill>
                <a:srgbClr val="004494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0" y="2784783"/>
            <a:ext cx="548348" cy="614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9310" r="67620" b="53449"/>
          <a:stretch/>
        </p:blipFill>
        <p:spPr>
          <a:xfrm>
            <a:off x="2419573" y="2698206"/>
            <a:ext cx="753394" cy="7175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10897" r="37143" b="53724"/>
          <a:stretch/>
        </p:blipFill>
        <p:spPr>
          <a:xfrm>
            <a:off x="4051784" y="2717859"/>
            <a:ext cx="726958" cy="690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53724" r="37143" b="10897"/>
          <a:stretch/>
        </p:blipFill>
        <p:spPr>
          <a:xfrm>
            <a:off x="4048443" y="4533282"/>
            <a:ext cx="726958" cy="69061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68"/>
          <a:stretch/>
        </p:blipFill>
        <p:spPr>
          <a:xfrm>
            <a:off x="2591705" y="4624771"/>
            <a:ext cx="589534" cy="6278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3972" y="3528139"/>
            <a:ext cx="1487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eige.europa.eu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38135" y="3531215"/>
            <a:ext cx="1520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facebook.com</a:t>
            </a:r>
            <a:r>
              <a:rPr lang="en-GB" sz="1600" b="1" dirty="0" smtClean="0"/>
              <a:t>/</a:t>
            </a:r>
          </a:p>
          <a:p>
            <a:r>
              <a:rPr lang="en-GB" sz="1600" b="1" dirty="0" smtClean="0"/>
              <a:t>eige.europa.eu</a:t>
            </a:r>
            <a:endParaRPr lang="en-GB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3873451" y="3528139"/>
            <a:ext cx="1358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twitter.com</a:t>
            </a:r>
            <a:r>
              <a:rPr lang="en-GB" sz="1600" b="1" dirty="0" smtClean="0"/>
              <a:t>/</a:t>
            </a:r>
          </a:p>
          <a:p>
            <a:r>
              <a:rPr lang="en-GB" sz="1600" b="1" dirty="0" smtClean="0"/>
              <a:t>eurogender</a:t>
            </a:r>
            <a:endParaRPr lang="en-GB" sz="1600" b="1" dirty="0"/>
          </a:p>
        </p:txBody>
      </p:sp>
      <p:sp>
        <p:nvSpPr>
          <p:cNvPr id="23" name="Rectangle 22"/>
          <p:cNvSpPr/>
          <p:nvPr/>
        </p:nvSpPr>
        <p:spPr>
          <a:xfrm>
            <a:off x="3686723" y="5295767"/>
            <a:ext cx="1719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youtube.com</a:t>
            </a:r>
            <a:r>
              <a:rPr lang="en-GB" sz="1600" b="1" dirty="0" smtClean="0"/>
              <a:t>/</a:t>
            </a:r>
          </a:p>
          <a:p>
            <a:pPr algn="ctr"/>
            <a:r>
              <a:rPr lang="en-GB" sz="1600" b="1" dirty="0" smtClean="0"/>
              <a:t>user/eurogender</a:t>
            </a:r>
            <a:r>
              <a:rPr lang="en-GB" sz="1600" b="1" dirty="0"/>
              <a:t/>
            </a:r>
            <a:br>
              <a:rPr lang="en-GB" sz="1600" b="1" dirty="0"/>
            </a:br>
            <a:endParaRPr lang="en-GB" sz="16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7" y="4566311"/>
            <a:ext cx="682292" cy="68229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6899" y="5309279"/>
            <a:ext cx="1629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eurogender.eige</a:t>
            </a:r>
            <a:r>
              <a:rPr lang="en-GB" sz="1600" b="1" dirty="0" smtClean="0"/>
              <a:t>.</a:t>
            </a:r>
          </a:p>
          <a:p>
            <a:pPr algn="ctr"/>
            <a:r>
              <a:rPr lang="en-GB" sz="1600" b="1" dirty="0" smtClean="0"/>
              <a:t>europa.eu</a:t>
            </a:r>
            <a:r>
              <a:rPr lang="en-GB" sz="1600" b="1" dirty="0"/>
              <a:t/>
            </a:r>
            <a:br>
              <a:rPr lang="en-GB" sz="1600" b="1" dirty="0"/>
            </a:br>
            <a:endParaRPr lang="en-GB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376145" y="5327779"/>
            <a:ext cx="1597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eige.europa.eu</a:t>
            </a:r>
            <a:r>
              <a:rPr lang="en-GB" sz="1600" b="1" dirty="0" smtClean="0"/>
              <a:t>/</a:t>
            </a:r>
          </a:p>
          <a:p>
            <a:pPr algn="ctr"/>
            <a:r>
              <a:rPr lang="en-GB" sz="1600" b="1" dirty="0" smtClean="0"/>
              <a:t>newsletter</a:t>
            </a:r>
            <a:endParaRPr lang="en-GB" sz="1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1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sp>
        <p:nvSpPr>
          <p:cNvPr id="10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9" y="106464"/>
            <a:ext cx="7247820" cy="1015663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Area H of the Beijing Platform for Action: institutional </a:t>
            </a:r>
            <a:r>
              <a:rPr lang="en-US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mechanisms for </a:t>
            </a:r>
            <a:r>
              <a:rPr lang="en-US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gender equality </a:t>
            </a:r>
            <a:r>
              <a:rPr lang="en-US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and </a:t>
            </a:r>
            <a:r>
              <a:rPr lang="en-US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gender mainstreaming </a:t>
            </a:r>
            <a:endParaRPr lang="en-GB" sz="20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4647" y="2527838"/>
            <a:ext cx="6190956" cy="925033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1691999" y="2510485"/>
            <a:ext cx="925035" cy="959735"/>
          </a:xfrm>
          <a:prstGeom prst="wedgeRectCallout">
            <a:avLst>
              <a:gd name="adj1" fmla="val -19614"/>
              <a:gd name="adj2" fmla="val 77000"/>
            </a:avLst>
          </a:prstGeom>
          <a:solidFill>
            <a:srgbClr val="708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74626" y="2527838"/>
            <a:ext cx="40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Create or strengthen national machineries and other governmental bodies</a:t>
            </a:r>
            <a:endParaRPr lang="en-GB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92" y="2771006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H1</a:t>
            </a:r>
            <a:endParaRPr lang="en-GB" sz="2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4647" y="3841399"/>
            <a:ext cx="6190956" cy="925033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ular Callout 16"/>
          <p:cNvSpPr/>
          <p:nvPr/>
        </p:nvSpPr>
        <p:spPr>
          <a:xfrm rot="16200000">
            <a:off x="1691999" y="3824046"/>
            <a:ext cx="925035" cy="959735"/>
          </a:xfrm>
          <a:prstGeom prst="wedgeRectCallout">
            <a:avLst>
              <a:gd name="adj1" fmla="val -19614"/>
              <a:gd name="adj2" fmla="val 77000"/>
            </a:avLst>
          </a:prstGeom>
          <a:solidFill>
            <a:srgbClr val="708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974626" y="3841399"/>
            <a:ext cx="40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Integrate gender perspectives in legislation, public policies, </a:t>
            </a:r>
            <a:r>
              <a:rPr lang="en-US" dirty="0" err="1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programmes</a:t>
            </a:r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and projects.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7592" y="4084567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H2</a:t>
            </a:r>
            <a:endParaRPr lang="en-GB" sz="2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093413" y="3962128"/>
            <a:ext cx="638028" cy="638028"/>
            <a:chOff x="7625069" y="4950768"/>
            <a:chExt cx="638028" cy="6380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685B25-FAD7-44DC-AEC2-9010D0E0DC27}"/>
                </a:ext>
              </a:extLst>
            </p:cNvPr>
            <p:cNvSpPr/>
            <p:nvPr/>
          </p:nvSpPr>
          <p:spPr>
            <a:xfrm>
              <a:off x="7625069" y="4950768"/>
              <a:ext cx="638028" cy="638028"/>
            </a:xfrm>
            <a:prstGeom prst="ellipse">
              <a:avLst/>
            </a:prstGeom>
            <a:solidFill>
              <a:srgbClr val="708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3" descr="Users">
              <a:extLst>
                <a:ext uri="{FF2B5EF4-FFF2-40B4-BE49-F238E27FC236}">
                  <a16:creationId xmlns:a16="http://schemas.microsoft.com/office/drawing/2014/main" id="{00AADA43-07CD-4A13-B4CF-41CB2498D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26245" y="5048410"/>
              <a:ext cx="442743" cy="442743"/>
            </a:xfrm>
            <a:prstGeom prst="rect">
              <a:avLst/>
            </a:prstGeom>
            <a:solidFill>
              <a:srgbClr val="70882C"/>
            </a:solidFill>
          </p:spPr>
        </p:pic>
      </p:grpSp>
      <p:sp>
        <p:nvSpPr>
          <p:cNvPr id="31" name="Rectangle 30"/>
          <p:cNvSpPr/>
          <p:nvPr/>
        </p:nvSpPr>
        <p:spPr>
          <a:xfrm>
            <a:off x="1674649" y="5071909"/>
            <a:ext cx="6190956" cy="949706"/>
          </a:xfrm>
          <a:prstGeom prst="rect">
            <a:avLst/>
          </a:pr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ular Callout 31"/>
          <p:cNvSpPr/>
          <p:nvPr/>
        </p:nvSpPr>
        <p:spPr>
          <a:xfrm rot="16200000">
            <a:off x="1679662" y="5066894"/>
            <a:ext cx="949706" cy="959735"/>
          </a:xfrm>
          <a:prstGeom prst="wedgeRectCallout">
            <a:avLst>
              <a:gd name="adj1" fmla="val -19614"/>
              <a:gd name="adj2" fmla="val 77000"/>
            </a:avLst>
          </a:prstGeom>
          <a:solidFill>
            <a:srgbClr val="708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869822" y="5073615"/>
            <a:ext cx="4239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Generate and disseminate gender-disaggregated data and information for planning and evaluation.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093414" y="5216266"/>
            <a:ext cx="638028" cy="638028"/>
            <a:chOff x="7183508" y="5151719"/>
            <a:chExt cx="638028" cy="638028"/>
          </a:xfrm>
          <a:solidFill>
            <a:srgbClr val="70882C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F685B25-FAD7-44DC-AEC2-9010D0E0DC27}"/>
                </a:ext>
              </a:extLst>
            </p:cNvPr>
            <p:cNvSpPr/>
            <p:nvPr/>
          </p:nvSpPr>
          <p:spPr>
            <a:xfrm>
              <a:off x="7183508" y="5151719"/>
              <a:ext cx="638028" cy="6380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Graphic 6" descr="Bar chart">
              <a:extLst>
                <a:ext uri="{FF2B5EF4-FFF2-40B4-BE49-F238E27FC236}">
                  <a16:creationId xmlns:a16="http://schemas.microsoft.com/office/drawing/2014/main" id="{C34F60C2-7743-44F9-9B66-B8833ED8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5493" y="5253704"/>
              <a:ext cx="434057" cy="434057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4" name="TextBox 33"/>
          <p:cNvSpPr txBox="1"/>
          <p:nvPr/>
        </p:nvSpPr>
        <p:spPr>
          <a:xfrm>
            <a:off x="1837262" y="5316781"/>
            <a:ext cx="76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H3 </a:t>
            </a:r>
            <a:endParaRPr lang="en-GB" sz="2400" b="1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093413" y="2682824"/>
            <a:ext cx="638028" cy="638028"/>
            <a:chOff x="7935864" y="5664394"/>
            <a:chExt cx="638028" cy="6380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F685B25-FAD7-44DC-AEC2-9010D0E0DC27}"/>
                </a:ext>
              </a:extLst>
            </p:cNvPr>
            <p:cNvSpPr/>
            <p:nvPr/>
          </p:nvSpPr>
          <p:spPr>
            <a:xfrm>
              <a:off x="7935864" y="5664394"/>
              <a:ext cx="638028" cy="638028"/>
            </a:xfrm>
            <a:prstGeom prst="ellipse">
              <a:avLst/>
            </a:prstGeom>
            <a:solidFill>
              <a:srgbClr val="708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BDB50EA1-8641-4DE1-911F-4AF5109197E8}"/>
                </a:ext>
              </a:extLst>
            </p:cNvPr>
            <p:cNvSpPr/>
            <p:nvPr/>
          </p:nvSpPr>
          <p:spPr>
            <a:xfrm rot="900000">
              <a:off x="8192791" y="5755453"/>
              <a:ext cx="342420" cy="343981"/>
            </a:xfrm>
            <a:custGeom>
              <a:avLst/>
              <a:gdLst>
                <a:gd name="connsiteX0" fmla="*/ 712919 w 952785"/>
                <a:gd name="connsiteY0" fmla="*/ 241316 h 952785"/>
                <a:gd name="connsiteX1" fmla="*/ 853487 w 952785"/>
                <a:gd name="connsiteY1" fmla="*/ 198952 h 952785"/>
                <a:gd name="connsiteX2" fmla="*/ 905210 w 952785"/>
                <a:gd name="connsiteY2" fmla="*/ 288540 h 952785"/>
                <a:gd name="connsiteX3" fmla="*/ 798238 w 952785"/>
                <a:gd name="connsiteY3" fmla="*/ 389093 h 952785"/>
                <a:gd name="connsiteX4" fmla="*/ 798238 w 952785"/>
                <a:gd name="connsiteY4" fmla="*/ 563692 h 952785"/>
                <a:gd name="connsiteX5" fmla="*/ 905210 w 952785"/>
                <a:gd name="connsiteY5" fmla="*/ 664245 h 952785"/>
                <a:gd name="connsiteX6" fmla="*/ 853487 w 952785"/>
                <a:gd name="connsiteY6" fmla="*/ 753833 h 952785"/>
                <a:gd name="connsiteX7" fmla="*/ 712919 w 952785"/>
                <a:gd name="connsiteY7" fmla="*/ 711469 h 952785"/>
                <a:gd name="connsiteX8" fmla="*/ 561712 w 952785"/>
                <a:gd name="connsiteY8" fmla="*/ 798768 h 952785"/>
                <a:gd name="connsiteX9" fmla="*/ 528116 w 952785"/>
                <a:gd name="connsiteY9" fmla="*/ 941686 h 952785"/>
                <a:gd name="connsiteX10" fmla="*/ 424669 w 952785"/>
                <a:gd name="connsiteY10" fmla="*/ 941686 h 952785"/>
                <a:gd name="connsiteX11" fmla="*/ 391073 w 952785"/>
                <a:gd name="connsiteY11" fmla="*/ 798768 h 952785"/>
                <a:gd name="connsiteX12" fmla="*/ 239866 w 952785"/>
                <a:gd name="connsiteY12" fmla="*/ 711469 h 952785"/>
                <a:gd name="connsiteX13" fmla="*/ 99298 w 952785"/>
                <a:gd name="connsiteY13" fmla="*/ 753833 h 952785"/>
                <a:gd name="connsiteX14" fmla="*/ 47575 w 952785"/>
                <a:gd name="connsiteY14" fmla="*/ 664245 h 952785"/>
                <a:gd name="connsiteX15" fmla="*/ 154547 w 952785"/>
                <a:gd name="connsiteY15" fmla="*/ 563692 h 952785"/>
                <a:gd name="connsiteX16" fmla="*/ 154547 w 952785"/>
                <a:gd name="connsiteY16" fmla="*/ 389093 h 952785"/>
                <a:gd name="connsiteX17" fmla="*/ 47575 w 952785"/>
                <a:gd name="connsiteY17" fmla="*/ 288540 h 952785"/>
                <a:gd name="connsiteX18" fmla="*/ 99298 w 952785"/>
                <a:gd name="connsiteY18" fmla="*/ 198952 h 952785"/>
                <a:gd name="connsiteX19" fmla="*/ 239866 w 952785"/>
                <a:gd name="connsiteY19" fmla="*/ 241316 h 952785"/>
                <a:gd name="connsiteX20" fmla="*/ 391073 w 952785"/>
                <a:gd name="connsiteY20" fmla="*/ 154017 h 952785"/>
                <a:gd name="connsiteX21" fmla="*/ 424669 w 952785"/>
                <a:gd name="connsiteY21" fmla="*/ 11099 h 952785"/>
                <a:gd name="connsiteX22" fmla="*/ 528116 w 952785"/>
                <a:gd name="connsiteY22" fmla="*/ 11099 h 952785"/>
                <a:gd name="connsiteX23" fmla="*/ 561712 w 952785"/>
                <a:gd name="connsiteY23" fmla="*/ 154017 h 952785"/>
                <a:gd name="connsiteX24" fmla="*/ 712919 w 952785"/>
                <a:gd name="connsiteY24" fmla="*/ 241316 h 9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785" h="952785">
                  <a:moveTo>
                    <a:pt x="613258" y="241010"/>
                  </a:moveTo>
                  <a:lnTo>
                    <a:pt x="715167" y="177893"/>
                  </a:lnTo>
                  <a:lnTo>
                    <a:pt x="774892" y="237618"/>
                  </a:lnTo>
                  <a:lnTo>
                    <a:pt x="711775" y="339528"/>
                  </a:lnTo>
                  <a:cubicBezTo>
                    <a:pt x="736085" y="381337"/>
                    <a:pt x="748821" y="428867"/>
                    <a:pt x="748672" y="477229"/>
                  </a:cubicBezTo>
                  <a:lnTo>
                    <a:pt x="854288" y="533927"/>
                  </a:lnTo>
                  <a:lnTo>
                    <a:pt x="832427" y="615513"/>
                  </a:lnTo>
                  <a:lnTo>
                    <a:pt x="712612" y="611808"/>
                  </a:lnTo>
                  <a:cubicBezTo>
                    <a:pt x="688560" y="653765"/>
                    <a:pt x="653766" y="688560"/>
                    <a:pt x="611808" y="712612"/>
                  </a:cubicBezTo>
                  <a:lnTo>
                    <a:pt x="615514" y="832427"/>
                  </a:lnTo>
                  <a:lnTo>
                    <a:pt x="533928" y="854288"/>
                  </a:lnTo>
                  <a:lnTo>
                    <a:pt x="477229" y="748672"/>
                  </a:lnTo>
                  <a:cubicBezTo>
                    <a:pt x="428866" y="748820"/>
                    <a:pt x="381337" y="736085"/>
                    <a:pt x="339527" y="711775"/>
                  </a:cubicBezTo>
                  <a:lnTo>
                    <a:pt x="237618" y="774892"/>
                  </a:lnTo>
                  <a:lnTo>
                    <a:pt x="177893" y="715167"/>
                  </a:lnTo>
                  <a:lnTo>
                    <a:pt x="241010" y="613257"/>
                  </a:lnTo>
                  <a:cubicBezTo>
                    <a:pt x="216700" y="571448"/>
                    <a:pt x="203964" y="523918"/>
                    <a:pt x="204113" y="475556"/>
                  </a:cubicBezTo>
                  <a:lnTo>
                    <a:pt x="98497" y="418858"/>
                  </a:lnTo>
                  <a:lnTo>
                    <a:pt x="120358" y="337272"/>
                  </a:lnTo>
                  <a:lnTo>
                    <a:pt x="240173" y="340977"/>
                  </a:lnTo>
                  <a:cubicBezTo>
                    <a:pt x="264225" y="299020"/>
                    <a:pt x="299019" y="264225"/>
                    <a:pt x="340977" y="240173"/>
                  </a:cubicBezTo>
                  <a:lnTo>
                    <a:pt x="337271" y="120358"/>
                  </a:lnTo>
                  <a:lnTo>
                    <a:pt x="418857" y="98497"/>
                  </a:lnTo>
                  <a:lnTo>
                    <a:pt x="475556" y="204113"/>
                  </a:lnTo>
                  <a:cubicBezTo>
                    <a:pt x="523919" y="203965"/>
                    <a:pt x="571448" y="216700"/>
                    <a:pt x="613258" y="24101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871" tIns="352871" rIns="352871" bIns="352871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/>
                <a:t> </a:t>
              </a:r>
            </a:p>
          </p:txBody>
        </p:sp>
        <p:sp>
          <p:nvSpPr>
            <p:cNvPr id="52" name="Freeform: Shape 13">
              <a:extLst>
                <a:ext uri="{FF2B5EF4-FFF2-40B4-BE49-F238E27FC236}">
                  <a16:creationId xmlns:a16="http://schemas.microsoft.com/office/drawing/2014/main" id="{BDB50EA1-8641-4DE1-911F-4AF5109197E8}"/>
                </a:ext>
              </a:extLst>
            </p:cNvPr>
            <p:cNvSpPr/>
            <p:nvPr/>
          </p:nvSpPr>
          <p:spPr>
            <a:xfrm rot="1603314">
              <a:off x="8064839" y="5994572"/>
              <a:ext cx="280277" cy="281555"/>
            </a:xfrm>
            <a:custGeom>
              <a:avLst/>
              <a:gdLst>
                <a:gd name="connsiteX0" fmla="*/ 712919 w 952785"/>
                <a:gd name="connsiteY0" fmla="*/ 241316 h 952785"/>
                <a:gd name="connsiteX1" fmla="*/ 853487 w 952785"/>
                <a:gd name="connsiteY1" fmla="*/ 198952 h 952785"/>
                <a:gd name="connsiteX2" fmla="*/ 905210 w 952785"/>
                <a:gd name="connsiteY2" fmla="*/ 288540 h 952785"/>
                <a:gd name="connsiteX3" fmla="*/ 798238 w 952785"/>
                <a:gd name="connsiteY3" fmla="*/ 389093 h 952785"/>
                <a:gd name="connsiteX4" fmla="*/ 798238 w 952785"/>
                <a:gd name="connsiteY4" fmla="*/ 563692 h 952785"/>
                <a:gd name="connsiteX5" fmla="*/ 905210 w 952785"/>
                <a:gd name="connsiteY5" fmla="*/ 664245 h 952785"/>
                <a:gd name="connsiteX6" fmla="*/ 853487 w 952785"/>
                <a:gd name="connsiteY6" fmla="*/ 753833 h 952785"/>
                <a:gd name="connsiteX7" fmla="*/ 712919 w 952785"/>
                <a:gd name="connsiteY7" fmla="*/ 711469 h 952785"/>
                <a:gd name="connsiteX8" fmla="*/ 561712 w 952785"/>
                <a:gd name="connsiteY8" fmla="*/ 798768 h 952785"/>
                <a:gd name="connsiteX9" fmla="*/ 528116 w 952785"/>
                <a:gd name="connsiteY9" fmla="*/ 941686 h 952785"/>
                <a:gd name="connsiteX10" fmla="*/ 424669 w 952785"/>
                <a:gd name="connsiteY10" fmla="*/ 941686 h 952785"/>
                <a:gd name="connsiteX11" fmla="*/ 391073 w 952785"/>
                <a:gd name="connsiteY11" fmla="*/ 798768 h 952785"/>
                <a:gd name="connsiteX12" fmla="*/ 239866 w 952785"/>
                <a:gd name="connsiteY12" fmla="*/ 711469 h 952785"/>
                <a:gd name="connsiteX13" fmla="*/ 99298 w 952785"/>
                <a:gd name="connsiteY13" fmla="*/ 753833 h 952785"/>
                <a:gd name="connsiteX14" fmla="*/ 47575 w 952785"/>
                <a:gd name="connsiteY14" fmla="*/ 664245 h 952785"/>
                <a:gd name="connsiteX15" fmla="*/ 154547 w 952785"/>
                <a:gd name="connsiteY15" fmla="*/ 563692 h 952785"/>
                <a:gd name="connsiteX16" fmla="*/ 154547 w 952785"/>
                <a:gd name="connsiteY16" fmla="*/ 389093 h 952785"/>
                <a:gd name="connsiteX17" fmla="*/ 47575 w 952785"/>
                <a:gd name="connsiteY17" fmla="*/ 288540 h 952785"/>
                <a:gd name="connsiteX18" fmla="*/ 99298 w 952785"/>
                <a:gd name="connsiteY18" fmla="*/ 198952 h 952785"/>
                <a:gd name="connsiteX19" fmla="*/ 239866 w 952785"/>
                <a:gd name="connsiteY19" fmla="*/ 241316 h 952785"/>
                <a:gd name="connsiteX20" fmla="*/ 391073 w 952785"/>
                <a:gd name="connsiteY20" fmla="*/ 154017 h 952785"/>
                <a:gd name="connsiteX21" fmla="*/ 424669 w 952785"/>
                <a:gd name="connsiteY21" fmla="*/ 11099 h 952785"/>
                <a:gd name="connsiteX22" fmla="*/ 528116 w 952785"/>
                <a:gd name="connsiteY22" fmla="*/ 11099 h 952785"/>
                <a:gd name="connsiteX23" fmla="*/ 561712 w 952785"/>
                <a:gd name="connsiteY23" fmla="*/ 154017 h 952785"/>
                <a:gd name="connsiteX24" fmla="*/ 712919 w 952785"/>
                <a:gd name="connsiteY24" fmla="*/ 241316 h 9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785" h="952785">
                  <a:moveTo>
                    <a:pt x="613258" y="241010"/>
                  </a:moveTo>
                  <a:lnTo>
                    <a:pt x="715167" y="177893"/>
                  </a:lnTo>
                  <a:lnTo>
                    <a:pt x="774892" y="237618"/>
                  </a:lnTo>
                  <a:lnTo>
                    <a:pt x="711775" y="339528"/>
                  </a:lnTo>
                  <a:cubicBezTo>
                    <a:pt x="736085" y="381337"/>
                    <a:pt x="748821" y="428867"/>
                    <a:pt x="748672" y="477229"/>
                  </a:cubicBezTo>
                  <a:lnTo>
                    <a:pt x="854288" y="533927"/>
                  </a:lnTo>
                  <a:lnTo>
                    <a:pt x="832427" y="615513"/>
                  </a:lnTo>
                  <a:lnTo>
                    <a:pt x="712612" y="611808"/>
                  </a:lnTo>
                  <a:cubicBezTo>
                    <a:pt x="688560" y="653765"/>
                    <a:pt x="653766" y="688560"/>
                    <a:pt x="611808" y="712612"/>
                  </a:cubicBezTo>
                  <a:lnTo>
                    <a:pt x="615514" y="832427"/>
                  </a:lnTo>
                  <a:lnTo>
                    <a:pt x="533928" y="854288"/>
                  </a:lnTo>
                  <a:lnTo>
                    <a:pt x="477229" y="748672"/>
                  </a:lnTo>
                  <a:cubicBezTo>
                    <a:pt x="428866" y="748820"/>
                    <a:pt x="381337" y="736085"/>
                    <a:pt x="339527" y="711775"/>
                  </a:cubicBezTo>
                  <a:lnTo>
                    <a:pt x="237618" y="774892"/>
                  </a:lnTo>
                  <a:lnTo>
                    <a:pt x="177893" y="715167"/>
                  </a:lnTo>
                  <a:lnTo>
                    <a:pt x="241010" y="613257"/>
                  </a:lnTo>
                  <a:cubicBezTo>
                    <a:pt x="216700" y="571448"/>
                    <a:pt x="203964" y="523918"/>
                    <a:pt x="204113" y="475556"/>
                  </a:cubicBezTo>
                  <a:lnTo>
                    <a:pt x="98497" y="418858"/>
                  </a:lnTo>
                  <a:lnTo>
                    <a:pt x="120358" y="337272"/>
                  </a:lnTo>
                  <a:lnTo>
                    <a:pt x="240173" y="340977"/>
                  </a:lnTo>
                  <a:cubicBezTo>
                    <a:pt x="264225" y="299020"/>
                    <a:pt x="299019" y="264225"/>
                    <a:pt x="340977" y="240173"/>
                  </a:cubicBezTo>
                  <a:lnTo>
                    <a:pt x="337271" y="120358"/>
                  </a:lnTo>
                  <a:lnTo>
                    <a:pt x="418857" y="98497"/>
                  </a:lnTo>
                  <a:lnTo>
                    <a:pt x="475556" y="204113"/>
                  </a:lnTo>
                  <a:cubicBezTo>
                    <a:pt x="523919" y="203965"/>
                    <a:pt x="571448" y="216700"/>
                    <a:pt x="613258" y="24101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871" tIns="352871" rIns="352871" bIns="352871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/>
                <a:t> </a:t>
              </a:r>
            </a:p>
          </p:txBody>
        </p:sp>
        <p:sp>
          <p:nvSpPr>
            <p:cNvPr id="53" name="Freeform: Shape 13">
              <a:extLst>
                <a:ext uri="{FF2B5EF4-FFF2-40B4-BE49-F238E27FC236}">
                  <a16:creationId xmlns:a16="http://schemas.microsoft.com/office/drawing/2014/main" id="{BDB50EA1-8641-4DE1-911F-4AF5109197E8}"/>
                </a:ext>
              </a:extLst>
            </p:cNvPr>
            <p:cNvSpPr/>
            <p:nvPr/>
          </p:nvSpPr>
          <p:spPr>
            <a:xfrm rot="1603314">
              <a:off x="7976920" y="5814105"/>
              <a:ext cx="238068" cy="239154"/>
            </a:xfrm>
            <a:custGeom>
              <a:avLst/>
              <a:gdLst>
                <a:gd name="connsiteX0" fmla="*/ 712919 w 952785"/>
                <a:gd name="connsiteY0" fmla="*/ 241316 h 952785"/>
                <a:gd name="connsiteX1" fmla="*/ 853487 w 952785"/>
                <a:gd name="connsiteY1" fmla="*/ 198952 h 952785"/>
                <a:gd name="connsiteX2" fmla="*/ 905210 w 952785"/>
                <a:gd name="connsiteY2" fmla="*/ 288540 h 952785"/>
                <a:gd name="connsiteX3" fmla="*/ 798238 w 952785"/>
                <a:gd name="connsiteY3" fmla="*/ 389093 h 952785"/>
                <a:gd name="connsiteX4" fmla="*/ 798238 w 952785"/>
                <a:gd name="connsiteY4" fmla="*/ 563692 h 952785"/>
                <a:gd name="connsiteX5" fmla="*/ 905210 w 952785"/>
                <a:gd name="connsiteY5" fmla="*/ 664245 h 952785"/>
                <a:gd name="connsiteX6" fmla="*/ 853487 w 952785"/>
                <a:gd name="connsiteY6" fmla="*/ 753833 h 952785"/>
                <a:gd name="connsiteX7" fmla="*/ 712919 w 952785"/>
                <a:gd name="connsiteY7" fmla="*/ 711469 h 952785"/>
                <a:gd name="connsiteX8" fmla="*/ 561712 w 952785"/>
                <a:gd name="connsiteY8" fmla="*/ 798768 h 952785"/>
                <a:gd name="connsiteX9" fmla="*/ 528116 w 952785"/>
                <a:gd name="connsiteY9" fmla="*/ 941686 h 952785"/>
                <a:gd name="connsiteX10" fmla="*/ 424669 w 952785"/>
                <a:gd name="connsiteY10" fmla="*/ 941686 h 952785"/>
                <a:gd name="connsiteX11" fmla="*/ 391073 w 952785"/>
                <a:gd name="connsiteY11" fmla="*/ 798768 h 952785"/>
                <a:gd name="connsiteX12" fmla="*/ 239866 w 952785"/>
                <a:gd name="connsiteY12" fmla="*/ 711469 h 952785"/>
                <a:gd name="connsiteX13" fmla="*/ 99298 w 952785"/>
                <a:gd name="connsiteY13" fmla="*/ 753833 h 952785"/>
                <a:gd name="connsiteX14" fmla="*/ 47575 w 952785"/>
                <a:gd name="connsiteY14" fmla="*/ 664245 h 952785"/>
                <a:gd name="connsiteX15" fmla="*/ 154547 w 952785"/>
                <a:gd name="connsiteY15" fmla="*/ 563692 h 952785"/>
                <a:gd name="connsiteX16" fmla="*/ 154547 w 952785"/>
                <a:gd name="connsiteY16" fmla="*/ 389093 h 952785"/>
                <a:gd name="connsiteX17" fmla="*/ 47575 w 952785"/>
                <a:gd name="connsiteY17" fmla="*/ 288540 h 952785"/>
                <a:gd name="connsiteX18" fmla="*/ 99298 w 952785"/>
                <a:gd name="connsiteY18" fmla="*/ 198952 h 952785"/>
                <a:gd name="connsiteX19" fmla="*/ 239866 w 952785"/>
                <a:gd name="connsiteY19" fmla="*/ 241316 h 952785"/>
                <a:gd name="connsiteX20" fmla="*/ 391073 w 952785"/>
                <a:gd name="connsiteY20" fmla="*/ 154017 h 952785"/>
                <a:gd name="connsiteX21" fmla="*/ 424669 w 952785"/>
                <a:gd name="connsiteY21" fmla="*/ 11099 h 952785"/>
                <a:gd name="connsiteX22" fmla="*/ 528116 w 952785"/>
                <a:gd name="connsiteY22" fmla="*/ 11099 h 952785"/>
                <a:gd name="connsiteX23" fmla="*/ 561712 w 952785"/>
                <a:gd name="connsiteY23" fmla="*/ 154017 h 952785"/>
                <a:gd name="connsiteX24" fmla="*/ 712919 w 952785"/>
                <a:gd name="connsiteY24" fmla="*/ 241316 h 95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785" h="952785">
                  <a:moveTo>
                    <a:pt x="613258" y="241010"/>
                  </a:moveTo>
                  <a:lnTo>
                    <a:pt x="715167" y="177893"/>
                  </a:lnTo>
                  <a:lnTo>
                    <a:pt x="774892" y="237618"/>
                  </a:lnTo>
                  <a:lnTo>
                    <a:pt x="711775" y="339528"/>
                  </a:lnTo>
                  <a:cubicBezTo>
                    <a:pt x="736085" y="381337"/>
                    <a:pt x="748821" y="428867"/>
                    <a:pt x="748672" y="477229"/>
                  </a:cubicBezTo>
                  <a:lnTo>
                    <a:pt x="854288" y="533927"/>
                  </a:lnTo>
                  <a:lnTo>
                    <a:pt x="832427" y="615513"/>
                  </a:lnTo>
                  <a:lnTo>
                    <a:pt x="712612" y="611808"/>
                  </a:lnTo>
                  <a:cubicBezTo>
                    <a:pt x="688560" y="653765"/>
                    <a:pt x="653766" y="688560"/>
                    <a:pt x="611808" y="712612"/>
                  </a:cubicBezTo>
                  <a:lnTo>
                    <a:pt x="615514" y="832427"/>
                  </a:lnTo>
                  <a:lnTo>
                    <a:pt x="533928" y="854288"/>
                  </a:lnTo>
                  <a:lnTo>
                    <a:pt x="477229" y="748672"/>
                  </a:lnTo>
                  <a:cubicBezTo>
                    <a:pt x="428866" y="748820"/>
                    <a:pt x="381337" y="736085"/>
                    <a:pt x="339527" y="711775"/>
                  </a:cubicBezTo>
                  <a:lnTo>
                    <a:pt x="237618" y="774892"/>
                  </a:lnTo>
                  <a:lnTo>
                    <a:pt x="177893" y="715167"/>
                  </a:lnTo>
                  <a:lnTo>
                    <a:pt x="241010" y="613257"/>
                  </a:lnTo>
                  <a:cubicBezTo>
                    <a:pt x="216700" y="571448"/>
                    <a:pt x="203964" y="523918"/>
                    <a:pt x="204113" y="475556"/>
                  </a:cubicBezTo>
                  <a:lnTo>
                    <a:pt x="98497" y="418858"/>
                  </a:lnTo>
                  <a:lnTo>
                    <a:pt x="120358" y="337272"/>
                  </a:lnTo>
                  <a:lnTo>
                    <a:pt x="240173" y="340977"/>
                  </a:lnTo>
                  <a:cubicBezTo>
                    <a:pt x="264225" y="299020"/>
                    <a:pt x="299019" y="264225"/>
                    <a:pt x="340977" y="240173"/>
                  </a:cubicBezTo>
                  <a:lnTo>
                    <a:pt x="337271" y="120358"/>
                  </a:lnTo>
                  <a:lnTo>
                    <a:pt x="418857" y="98497"/>
                  </a:lnTo>
                  <a:lnTo>
                    <a:pt x="475556" y="204113"/>
                  </a:lnTo>
                  <a:cubicBezTo>
                    <a:pt x="523919" y="203965"/>
                    <a:pt x="571448" y="216700"/>
                    <a:pt x="613258" y="24101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2871" tIns="352871" rIns="352871" bIns="352871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900" kern="1200" dirty="0"/>
                <a:t> 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228392" y="1671090"/>
            <a:ext cx="432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000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The three strategic objectives are: </a:t>
            </a:r>
          </a:p>
        </p:txBody>
      </p:sp>
    </p:spTree>
    <p:extLst>
      <p:ext uri="{BB962C8B-B14F-4D97-AF65-F5344CB8AC3E}">
        <p14:creationId xmlns:p14="http://schemas.microsoft.com/office/powerpoint/2010/main" val="30752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sp>
        <p:nvSpPr>
          <p:cNvPr id="38" name="Rounded Rectangle 37"/>
          <p:cNvSpPr/>
          <p:nvPr/>
        </p:nvSpPr>
        <p:spPr>
          <a:xfrm>
            <a:off x="1380876" y="3120413"/>
            <a:ext cx="348091" cy="2700544"/>
          </a:xfrm>
          <a:prstGeom prst="roundRect">
            <a:avLst>
              <a:gd name="adj" fmla="val 9135"/>
            </a:avLst>
          </a:prstGeom>
          <a:solidFill>
            <a:srgbClr val="AF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1909562" y="4093421"/>
            <a:ext cx="348091" cy="1727536"/>
          </a:xfrm>
          <a:prstGeom prst="roundRect">
            <a:avLst>
              <a:gd name="adj" fmla="val 7854"/>
            </a:avLst>
          </a:prstGeom>
          <a:solidFill>
            <a:srgbClr val="AF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2442078" y="5063876"/>
            <a:ext cx="348091" cy="757081"/>
          </a:xfrm>
          <a:prstGeom prst="roundRect">
            <a:avLst>
              <a:gd name="adj" fmla="val 7854"/>
            </a:avLst>
          </a:prstGeom>
          <a:solidFill>
            <a:srgbClr val="AF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4786069" y="1679617"/>
            <a:ext cx="427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INDICATOR 1 </a:t>
            </a:r>
          </a:p>
          <a:p>
            <a:r>
              <a:rPr lang="en-US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Status of governmental responsibility in promoting gender equality</a:t>
            </a:r>
            <a:endParaRPr lang="en-GB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86069" y="2701617"/>
            <a:ext cx="3003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INDICATOR 2A, 2B</a:t>
            </a:r>
          </a:p>
          <a:p>
            <a:r>
              <a:rPr lang="en-US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Personnel </a:t>
            </a:r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resources for gender equality</a:t>
            </a:r>
          </a:p>
        </p:txBody>
      </p:sp>
      <p:pic>
        <p:nvPicPr>
          <p:cNvPr id="69" name="Graphic 23" descr="Users">
            <a:extLst>
              <a:ext uri="{FF2B5EF4-FFF2-40B4-BE49-F238E27FC236}">
                <a16:creationId xmlns:a16="http://schemas.microsoft.com/office/drawing/2014/main" id="{00AADA43-07CD-4A13-B4CF-41CB2498D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07E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22702" y="2635585"/>
            <a:ext cx="678071" cy="67807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786069" y="3720938"/>
            <a:ext cx="300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INDICATOR 3</a:t>
            </a:r>
          </a:p>
          <a:p>
            <a:r>
              <a:rPr lang="en-US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Gender Mainstreaming </a:t>
            </a:r>
            <a:endParaRPr lang="en-US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86069" y="4677735"/>
            <a:ext cx="378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INDICATOR 4</a:t>
            </a:r>
          </a:p>
          <a:p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Production and dissemination of statistics disaggregated by sex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842913" y="2075015"/>
            <a:ext cx="348091" cy="3745942"/>
          </a:xfrm>
          <a:prstGeom prst="roundRect">
            <a:avLst>
              <a:gd name="adj" fmla="val 9136"/>
            </a:avLst>
          </a:prstGeom>
          <a:solidFill>
            <a:srgbClr val="AF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 rot="5400000">
            <a:off x="2897638" y="4175885"/>
            <a:ext cx="599736" cy="1510856"/>
          </a:xfrm>
          <a:custGeom>
            <a:avLst/>
            <a:gdLst>
              <a:gd name="connsiteX0" fmla="*/ 0 w 599736"/>
              <a:gd name="connsiteY0" fmla="*/ 362930 h 1510856"/>
              <a:gd name="connsiteX1" fmla="*/ 299868 w 599736"/>
              <a:gd name="connsiteY1" fmla="*/ 0 h 1510856"/>
              <a:gd name="connsiteX2" fmla="*/ 599736 w 599736"/>
              <a:gd name="connsiteY2" fmla="*/ 362930 h 1510856"/>
              <a:gd name="connsiteX3" fmla="*/ 462804 w 599736"/>
              <a:gd name="connsiteY3" fmla="*/ 362930 h 1510856"/>
              <a:gd name="connsiteX4" fmla="*/ 462804 w 599736"/>
              <a:gd name="connsiteY4" fmla="*/ 1510856 h 1510856"/>
              <a:gd name="connsiteX5" fmla="*/ 453387 w 599736"/>
              <a:gd name="connsiteY5" fmla="*/ 1510856 h 1510856"/>
              <a:gd name="connsiteX6" fmla="*/ 136932 w 599736"/>
              <a:gd name="connsiteY6" fmla="*/ 1097197 h 1510856"/>
              <a:gd name="connsiteX7" fmla="*/ 136932 w 599736"/>
              <a:gd name="connsiteY7" fmla="*/ 362930 h 151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36" h="1510856">
                <a:moveTo>
                  <a:pt x="0" y="362930"/>
                </a:moveTo>
                <a:lnTo>
                  <a:pt x="299868" y="0"/>
                </a:lnTo>
                <a:lnTo>
                  <a:pt x="599736" y="362930"/>
                </a:lnTo>
                <a:lnTo>
                  <a:pt x="462804" y="362930"/>
                </a:lnTo>
                <a:lnTo>
                  <a:pt x="462804" y="1510856"/>
                </a:lnTo>
                <a:lnTo>
                  <a:pt x="453387" y="1510856"/>
                </a:lnTo>
                <a:lnTo>
                  <a:pt x="136932" y="1097197"/>
                </a:lnTo>
                <a:lnTo>
                  <a:pt x="136932" y="362930"/>
                </a:lnTo>
                <a:close/>
              </a:path>
            </a:pathLst>
          </a:cu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rot="5400000">
            <a:off x="2349708" y="1705921"/>
            <a:ext cx="599736" cy="2537401"/>
          </a:xfrm>
          <a:custGeom>
            <a:avLst/>
            <a:gdLst>
              <a:gd name="connsiteX0" fmla="*/ 0 w 599736"/>
              <a:gd name="connsiteY0" fmla="*/ 362930 h 2537401"/>
              <a:gd name="connsiteX1" fmla="*/ 299868 w 599736"/>
              <a:gd name="connsiteY1" fmla="*/ 0 h 2537401"/>
              <a:gd name="connsiteX2" fmla="*/ 599736 w 599736"/>
              <a:gd name="connsiteY2" fmla="*/ 362930 h 2537401"/>
              <a:gd name="connsiteX3" fmla="*/ 462804 w 599736"/>
              <a:gd name="connsiteY3" fmla="*/ 362930 h 2537401"/>
              <a:gd name="connsiteX4" fmla="*/ 462804 w 599736"/>
              <a:gd name="connsiteY4" fmla="*/ 2537401 h 2537401"/>
              <a:gd name="connsiteX5" fmla="*/ 458658 w 599736"/>
              <a:gd name="connsiteY5" fmla="*/ 2537401 h 2537401"/>
              <a:gd name="connsiteX6" fmla="*/ 136932 w 599736"/>
              <a:gd name="connsiteY6" fmla="*/ 2116851 h 2537401"/>
              <a:gd name="connsiteX7" fmla="*/ 136932 w 599736"/>
              <a:gd name="connsiteY7" fmla="*/ 362930 h 25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36" h="2537401">
                <a:moveTo>
                  <a:pt x="0" y="362930"/>
                </a:moveTo>
                <a:lnTo>
                  <a:pt x="299868" y="0"/>
                </a:lnTo>
                <a:lnTo>
                  <a:pt x="599736" y="362930"/>
                </a:lnTo>
                <a:lnTo>
                  <a:pt x="462804" y="362930"/>
                </a:lnTo>
                <a:lnTo>
                  <a:pt x="462804" y="2537401"/>
                </a:lnTo>
                <a:lnTo>
                  <a:pt x="458658" y="2537401"/>
                </a:lnTo>
                <a:lnTo>
                  <a:pt x="136932" y="2116851"/>
                </a:lnTo>
                <a:lnTo>
                  <a:pt x="136932" y="362930"/>
                </a:lnTo>
                <a:close/>
              </a:path>
            </a:pathLst>
          </a:cu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rot="5400000">
            <a:off x="2078266" y="386517"/>
            <a:ext cx="599734" cy="3070440"/>
          </a:xfrm>
          <a:custGeom>
            <a:avLst/>
            <a:gdLst>
              <a:gd name="connsiteX0" fmla="*/ 0 w 599734"/>
              <a:gd name="connsiteY0" fmla="*/ 362929 h 3070440"/>
              <a:gd name="connsiteX1" fmla="*/ 299867 w 599734"/>
              <a:gd name="connsiteY1" fmla="*/ 0 h 3070440"/>
              <a:gd name="connsiteX2" fmla="*/ 599734 w 599734"/>
              <a:gd name="connsiteY2" fmla="*/ 362929 h 3070440"/>
              <a:gd name="connsiteX3" fmla="*/ 462803 w 599734"/>
              <a:gd name="connsiteY3" fmla="*/ 362929 h 3070440"/>
              <a:gd name="connsiteX4" fmla="*/ 462803 w 599734"/>
              <a:gd name="connsiteY4" fmla="*/ 3070440 h 3070440"/>
              <a:gd name="connsiteX5" fmla="*/ 136931 w 599734"/>
              <a:gd name="connsiteY5" fmla="*/ 2644472 h 3070440"/>
              <a:gd name="connsiteX6" fmla="*/ 136931 w 599734"/>
              <a:gd name="connsiteY6" fmla="*/ 362929 h 30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34" h="3070440">
                <a:moveTo>
                  <a:pt x="0" y="362929"/>
                </a:moveTo>
                <a:lnTo>
                  <a:pt x="299867" y="0"/>
                </a:lnTo>
                <a:lnTo>
                  <a:pt x="599734" y="362929"/>
                </a:lnTo>
                <a:lnTo>
                  <a:pt x="462803" y="362929"/>
                </a:lnTo>
                <a:lnTo>
                  <a:pt x="462803" y="3070440"/>
                </a:lnTo>
                <a:lnTo>
                  <a:pt x="136931" y="2644472"/>
                </a:lnTo>
                <a:lnTo>
                  <a:pt x="136931" y="362929"/>
                </a:lnTo>
                <a:close/>
              </a:path>
            </a:pathLst>
          </a:cu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reeform 87"/>
          <p:cNvSpPr/>
          <p:nvPr/>
        </p:nvSpPr>
        <p:spPr>
          <a:xfrm rot="5400000">
            <a:off x="2609127" y="2943629"/>
            <a:ext cx="599736" cy="2008715"/>
          </a:xfrm>
          <a:custGeom>
            <a:avLst/>
            <a:gdLst>
              <a:gd name="connsiteX0" fmla="*/ 0 w 599736"/>
              <a:gd name="connsiteY0" fmla="*/ 362930 h 2008715"/>
              <a:gd name="connsiteX1" fmla="*/ 299868 w 599736"/>
              <a:gd name="connsiteY1" fmla="*/ 0 h 2008715"/>
              <a:gd name="connsiteX2" fmla="*/ 599736 w 599736"/>
              <a:gd name="connsiteY2" fmla="*/ 362930 h 2008715"/>
              <a:gd name="connsiteX3" fmla="*/ 462804 w 599736"/>
              <a:gd name="connsiteY3" fmla="*/ 362930 h 2008715"/>
              <a:gd name="connsiteX4" fmla="*/ 462804 w 599736"/>
              <a:gd name="connsiteY4" fmla="*/ 2008715 h 2008715"/>
              <a:gd name="connsiteX5" fmla="*/ 458475 w 599736"/>
              <a:gd name="connsiteY5" fmla="*/ 2008715 h 2008715"/>
              <a:gd name="connsiteX6" fmla="*/ 136932 w 599736"/>
              <a:gd name="connsiteY6" fmla="*/ 1588405 h 2008715"/>
              <a:gd name="connsiteX7" fmla="*/ 136932 w 599736"/>
              <a:gd name="connsiteY7" fmla="*/ 362930 h 20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736" h="2008715">
                <a:moveTo>
                  <a:pt x="0" y="362930"/>
                </a:moveTo>
                <a:lnTo>
                  <a:pt x="299868" y="0"/>
                </a:lnTo>
                <a:lnTo>
                  <a:pt x="599736" y="362930"/>
                </a:lnTo>
                <a:lnTo>
                  <a:pt x="462804" y="362930"/>
                </a:lnTo>
                <a:lnTo>
                  <a:pt x="462804" y="2008715"/>
                </a:lnTo>
                <a:lnTo>
                  <a:pt x="458475" y="2008715"/>
                </a:lnTo>
                <a:lnTo>
                  <a:pt x="136932" y="1588405"/>
                </a:lnTo>
                <a:lnTo>
                  <a:pt x="136932" y="362930"/>
                </a:lnTo>
                <a:close/>
              </a:path>
            </a:pathLst>
          </a:custGeom>
          <a:solidFill>
            <a:srgbClr val="607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1" name="Graphic 6" descr="Bar chart">
            <a:extLst>
              <a:ext uri="{FF2B5EF4-FFF2-40B4-BE49-F238E27FC236}">
                <a16:creationId xmlns:a16="http://schemas.microsoft.com/office/drawing/2014/main" id="{C34F60C2-7743-44F9-9B66-B8833ED8DE0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rgbClr val="70882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6892" y="4595127"/>
            <a:ext cx="669690" cy="724124"/>
          </a:xfrm>
          <a:prstGeom prst="rect">
            <a:avLst/>
          </a:prstGeom>
        </p:spPr>
      </p:pic>
      <p:pic>
        <p:nvPicPr>
          <p:cNvPr id="92" name="Graphic 10" descr="Man and Woman">
            <a:extLst>
              <a:ext uri="{FF2B5EF4-FFF2-40B4-BE49-F238E27FC236}">
                <a16:creationId xmlns:a16="http://schemas.microsoft.com/office/drawing/2014/main" id="{87D426FD-B662-42E4-A1C2-75772971F38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607E2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26892" y="3624947"/>
            <a:ext cx="759177" cy="747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607E2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04362" y="1548318"/>
            <a:ext cx="690697" cy="746838"/>
          </a:xfrm>
          <a:prstGeom prst="rect">
            <a:avLst/>
          </a:prstGeom>
        </p:spPr>
      </p:pic>
      <p:sp>
        <p:nvSpPr>
          <p:cNvPr id="95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9" y="349532"/>
            <a:ext cx="724782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Indicators</a:t>
            </a:r>
            <a:endParaRPr lang="en-GB" sz="20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sp>
        <p:nvSpPr>
          <p:cNvPr id="20" name="Freeform 19"/>
          <p:cNvSpPr/>
          <p:nvPr/>
        </p:nvSpPr>
        <p:spPr>
          <a:xfrm>
            <a:off x="2278495" y="1494301"/>
            <a:ext cx="6252512" cy="1333500"/>
          </a:xfrm>
          <a:custGeom>
            <a:avLst/>
            <a:gdLst>
              <a:gd name="connsiteX0" fmla="*/ 17289 w 6252512"/>
              <a:gd name="connsiteY0" fmla="*/ 0 h 1333500"/>
              <a:gd name="connsiteX1" fmla="*/ 6030258 w 6252512"/>
              <a:gd name="connsiteY1" fmla="*/ 0 h 1333500"/>
              <a:gd name="connsiteX2" fmla="*/ 6252512 w 6252512"/>
              <a:gd name="connsiteY2" fmla="*/ 222254 h 1333500"/>
              <a:gd name="connsiteX3" fmla="*/ 6252512 w 6252512"/>
              <a:gd name="connsiteY3" fmla="*/ 1111246 h 1333500"/>
              <a:gd name="connsiteX4" fmla="*/ 6030258 w 6252512"/>
              <a:gd name="connsiteY4" fmla="*/ 1333500 h 1333500"/>
              <a:gd name="connsiteX5" fmla="*/ 0 w 6252512"/>
              <a:gd name="connsiteY5" fmla="*/ 1333500 h 1333500"/>
              <a:gd name="connsiteX6" fmla="*/ 28737 w 6252512"/>
              <a:gd name="connsiteY6" fmla="*/ 1317902 h 1333500"/>
              <a:gd name="connsiteX7" fmla="*/ 377446 w 6252512"/>
              <a:gd name="connsiteY7" fmla="*/ 662058 h 1333500"/>
              <a:gd name="connsiteX8" fmla="*/ 28737 w 6252512"/>
              <a:gd name="connsiteY8" fmla="*/ 6214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512" h="1333500">
                <a:moveTo>
                  <a:pt x="17289" y="0"/>
                </a:moveTo>
                <a:lnTo>
                  <a:pt x="6030258" y="0"/>
                </a:lnTo>
                <a:cubicBezTo>
                  <a:pt x="6153005" y="0"/>
                  <a:pt x="6252512" y="99507"/>
                  <a:pt x="6252512" y="222254"/>
                </a:cubicBezTo>
                <a:lnTo>
                  <a:pt x="6252512" y="1111246"/>
                </a:lnTo>
                <a:cubicBezTo>
                  <a:pt x="6252512" y="1233993"/>
                  <a:pt x="6153005" y="1333500"/>
                  <a:pt x="6030258" y="1333500"/>
                </a:cubicBezTo>
                <a:lnTo>
                  <a:pt x="0" y="1333500"/>
                </a:lnTo>
                <a:lnTo>
                  <a:pt x="28737" y="1317902"/>
                </a:lnTo>
                <a:cubicBezTo>
                  <a:pt x="239123" y="1175768"/>
                  <a:pt x="377446" y="935067"/>
                  <a:pt x="377446" y="662058"/>
                </a:cubicBezTo>
                <a:cubicBezTo>
                  <a:pt x="377446" y="389049"/>
                  <a:pt x="239123" y="148348"/>
                  <a:pt x="28737" y="6214"/>
                </a:cubicBezTo>
                <a:close/>
              </a:path>
            </a:pathLst>
          </a:cu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79649" y="1560623"/>
            <a:ext cx="1213281" cy="1252796"/>
            <a:chOff x="4521200" y="635000"/>
            <a:chExt cx="1397000" cy="1442498"/>
          </a:xfrm>
        </p:grpSpPr>
        <p:sp>
          <p:nvSpPr>
            <p:cNvPr id="17" name="Freeform 16"/>
            <p:cNvSpPr/>
            <p:nvPr/>
          </p:nvSpPr>
          <p:spPr>
            <a:xfrm>
              <a:off x="4521200" y="635000"/>
              <a:ext cx="1397000" cy="1397000"/>
            </a:xfrm>
            <a:custGeom>
              <a:avLst/>
              <a:gdLst>
                <a:gd name="connsiteX0" fmla="*/ 698500 w 1397000"/>
                <a:gd name="connsiteY0" fmla="*/ 121304 h 1397000"/>
                <a:gd name="connsiteX1" fmla="*/ 121304 w 1397000"/>
                <a:gd name="connsiteY1" fmla="*/ 698500 h 1397000"/>
                <a:gd name="connsiteX2" fmla="*/ 698500 w 1397000"/>
                <a:gd name="connsiteY2" fmla="*/ 1275696 h 1397000"/>
                <a:gd name="connsiteX3" fmla="*/ 1275696 w 1397000"/>
                <a:gd name="connsiteY3" fmla="*/ 698500 h 1397000"/>
                <a:gd name="connsiteX4" fmla="*/ 698500 w 1397000"/>
                <a:gd name="connsiteY4" fmla="*/ 121304 h 1397000"/>
                <a:gd name="connsiteX5" fmla="*/ 698500 w 1397000"/>
                <a:gd name="connsiteY5" fmla="*/ 0 h 1397000"/>
                <a:gd name="connsiteX6" fmla="*/ 1397000 w 1397000"/>
                <a:gd name="connsiteY6" fmla="*/ 698500 h 1397000"/>
                <a:gd name="connsiteX7" fmla="*/ 698500 w 1397000"/>
                <a:gd name="connsiteY7" fmla="*/ 1397000 h 1397000"/>
                <a:gd name="connsiteX8" fmla="*/ 0 w 1397000"/>
                <a:gd name="connsiteY8" fmla="*/ 698500 h 1397000"/>
                <a:gd name="connsiteX9" fmla="*/ 698500 w 1397000"/>
                <a:gd name="connsiteY9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000" h="1397000">
                  <a:moveTo>
                    <a:pt x="698500" y="121304"/>
                  </a:moveTo>
                  <a:cubicBezTo>
                    <a:pt x="379723" y="121304"/>
                    <a:pt x="121304" y="379723"/>
                    <a:pt x="121304" y="698500"/>
                  </a:cubicBezTo>
                  <a:cubicBezTo>
                    <a:pt x="121304" y="1017277"/>
                    <a:pt x="379723" y="1275696"/>
                    <a:pt x="698500" y="1275696"/>
                  </a:cubicBezTo>
                  <a:cubicBezTo>
                    <a:pt x="1017277" y="1275696"/>
                    <a:pt x="1275696" y="1017277"/>
                    <a:pt x="1275696" y="698500"/>
                  </a:cubicBezTo>
                  <a:cubicBezTo>
                    <a:pt x="1275696" y="379723"/>
                    <a:pt x="1017277" y="121304"/>
                    <a:pt x="698500" y="121304"/>
                  </a:cubicBezTo>
                  <a:close/>
                  <a:moveTo>
                    <a:pt x="698500" y="0"/>
                  </a:moveTo>
                  <a:cubicBezTo>
                    <a:pt x="1084271" y="0"/>
                    <a:pt x="1397000" y="312729"/>
                    <a:pt x="1397000" y="698500"/>
                  </a:cubicBezTo>
                  <a:cubicBezTo>
                    <a:pt x="1397000" y="1084271"/>
                    <a:pt x="1084271" y="1397000"/>
                    <a:pt x="698500" y="1397000"/>
                  </a:cubicBezTo>
                  <a:cubicBezTo>
                    <a:pt x="312729" y="1397000"/>
                    <a:pt x="0" y="1084271"/>
                    <a:pt x="0" y="698500"/>
                  </a:cubicBezTo>
                  <a:cubicBezTo>
                    <a:pt x="0" y="312729"/>
                    <a:pt x="312729" y="0"/>
                    <a:pt x="698500" y="0"/>
                  </a:cubicBezTo>
                  <a:close/>
                </a:path>
              </a:pathLst>
            </a:custGeom>
            <a:solidFill>
              <a:srgbClr val="607E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2276" y="695411"/>
              <a:ext cx="1129631" cy="138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AFC062"/>
                  </a:solidFill>
                </a:rPr>
                <a:t>✓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2278495" y="3054927"/>
            <a:ext cx="6252512" cy="1333500"/>
          </a:xfrm>
          <a:custGeom>
            <a:avLst/>
            <a:gdLst>
              <a:gd name="connsiteX0" fmla="*/ 17289 w 6252512"/>
              <a:gd name="connsiteY0" fmla="*/ 0 h 1333500"/>
              <a:gd name="connsiteX1" fmla="*/ 6030258 w 6252512"/>
              <a:gd name="connsiteY1" fmla="*/ 0 h 1333500"/>
              <a:gd name="connsiteX2" fmla="*/ 6252512 w 6252512"/>
              <a:gd name="connsiteY2" fmla="*/ 222254 h 1333500"/>
              <a:gd name="connsiteX3" fmla="*/ 6252512 w 6252512"/>
              <a:gd name="connsiteY3" fmla="*/ 1111246 h 1333500"/>
              <a:gd name="connsiteX4" fmla="*/ 6030258 w 6252512"/>
              <a:gd name="connsiteY4" fmla="*/ 1333500 h 1333500"/>
              <a:gd name="connsiteX5" fmla="*/ 0 w 6252512"/>
              <a:gd name="connsiteY5" fmla="*/ 1333500 h 1333500"/>
              <a:gd name="connsiteX6" fmla="*/ 28737 w 6252512"/>
              <a:gd name="connsiteY6" fmla="*/ 1317902 h 1333500"/>
              <a:gd name="connsiteX7" fmla="*/ 377446 w 6252512"/>
              <a:gd name="connsiteY7" fmla="*/ 662058 h 1333500"/>
              <a:gd name="connsiteX8" fmla="*/ 28737 w 6252512"/>
              <a:gd name="connsiteY8" fmla="*/ 6214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512" h="1333500">
                <a:moveTo>
                  <a:pt x="17289" y="0"/>
                </a:moveTo>
                <a:lnTo>
                  <a:pt x="6030258" y="0"/>
                </a:lnTo>
                <a:cubicBezTo>
                  <a:pt x="6153005" y="0"/>
                  <a:pt x="6252512" y="99507"/>
                  <a:pt x="6252512" y="222254"/>
                </a:cubicBezTo>
                <a:lnTo>
                  <a:pt x="6252512" y="1111246"/>
                </a:lnTo>
                <a:cubicBezTo>
                  <a:pt x="6252512" y="1233993"/>
                  <a:pt x="6153005" y="1333500"/>
                  <a:pt x="6030258" y="1333500"/>
                </a:cubicBezTo>
                <a:lnTo>
                  <a:pt x="0" y="1333500"/>
                </a:lnTo>
                <a:lnTo>
                  <a:pt x="28737" y="1317902"/>
                </a:lnTo>
                <a:cubicBezTo>
                  <a:pt x="239123" y="1175768"/>
                  <a:pt x="377446" y="935067"/>
                  <a:pt x="377446" y="662058"/>
                </a:cubicBezTo>
                <a:cubicBezTo>
                  <a:pt x="377446" y="389049"/>
                  <a:pt x="239123" y="148348"/>
                  <a:pt x="28737" y="6214"/>
                </a:cubicBezTo>
                <a:close/>
              </a:path>
            </a:pathLst>
          </a:cu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GB" sz="2400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79649" y="3121249"/>
            <a:ext cx="1213281" cy="1252796"/>
            <a:chOff x="4521200" y="635000"/>
            <a:chExt cx="1397000" cy="1442498"/>
          </a:xfrm>
        </p:grpSpPr>
        <p:sp>
          <p:nvSpPr>
            <p:cNvPr id="23" name="Freeform 22"/>
            <p:cNvSpPr/>
            <p:nvPr/>
          </p:nvSpPr>
          <p:spPr>
            <a:xfrm>
              <a:off x="4521200" y="635000"/>
              <a:ext cx="1397000" cy="1397000"/>
            </a:xfrm>
            <a:custGeom>
              <a:avLst/>
              <a:gdLst>
                <a:gd name="connsiteX0" fmla="*/ 698500 w 1397000"/>
                <a:gd name="connsiteY0" fmla="*/ 121304 h 1397000"/>
                <a:gd name="connsiteX1" fmla="*/ 121304 w 1397000"/>
                <a:gd name="connsiteY1" fmla="*/ 698500 h 1397000"/>
                <a:gd name="connsiteX2" fmla="*/ 698500 w 1397000"/>
                <a:gd name="connsiteY2" fmla="*/ 1275696 h 1397000"/>
                <a:gd name="connsiteX3" fmla="*/ 1275696 w 1397000"/>
                <a:gd name="connsiteY3" fmla="*/ 698500 h 1397000"/>
                <a:gd name="connsiteX4" fmla="*/ 698500 w 1397000"/>
                <a:gd name="connsiteY4" fmla="*/ 121304 h 1397000"/>
                <a:gd name="connsiteX5" fmla="*/ 698500 w 1397000"/>
                <a:gd name="connsiteY5" fmla="*/ 0 h 1397000"/>
                <a:gd name="connsiteX6" fmla="*/ 1397000 w 1397000"/>
                <a:gd name="connsiteY6" fmla="*/ 698500 h 1397000"/>
                <a:gd name="connsiteX7" fmla="*/ 698500 w 1397000"/>
                <a:gd name="connsiteY7" fmla="*/ 1397000 h 1397000"/>
                <a:gd name="connsiteX8" fmla="*/ 0 w 1397000"/>
                <a:gd name="connsiteY8" fmla="*/ 698500 h 1397000"/>
                <a:gd name="connsiteX9" fmla="*/ 698500 w 1397000"/>
                <a:gd name="connsiteY9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000" h="1397000">
                  <a:moveTo>
                    <a:pt x="698500" y="121304"/>
                  </a:moveTo>
                  <a:cubicBezTo>
                    <a:pt x="379723" y="121304"/>
                    <a:pt x="121304" y="379723"/>
                    <a:pt x="121304" y="698500"/>
                  </a:cubicBezTo>
                  <a:cubicBezTo>
                    <a:pt x="121304" y="1017277"/>
                    <a:pt x="379723" y="1275696"/>
                    <a:pt x="698500" y="1275696"/>
                  </a:cubicBezTo>
                  <a:cubicBezTo>
                    <a:pt x="1017277" y="1275696"/>
                    <a:pt x="1275696" y="1017277"/>
                    <a:pt x="1275696" y="698500"/>
                  </a:cubicBezTo>
                  <a:cubicBezTo>
                    <a:pt x="1275696" y="379723"/>
                    <a:pt x="1017277" y="121304"/>
                    <a:pt x="698500" y="121304"/>
                  </a:cubicBezTo>
                  <a:close/>
                  <a:moveTo>
                    <a:pt x="698500" y="0"/>
                  </a:moveTo>
                  <a:cubicBezTo>
                    <a:pt x="1084271" y="0"/>
                    <a:pt x="1397000" y="312729"/>
                    <a:pt x="1397000" y="698500"/>
                  </a:cubicBezTo>
                  <a:cubicBezTo>
                    <a:pt x="1397000" y="1084271"/>
                    <a:pt x="1084271" y="1397000"/>
                    <a:pt x="698500" y="1397000"/>
                  </a:cubicBezTo>
                  <a:cubicBezTo>
                    <a:pt x="312729" y="1397000"/>
                    <a:pt x="0" y="1084271"/>
                    <a:pt x="0" y="698500"/>
                  </a:cubicBezTo>
                  <a:cubicBezTo>
                    <a:pt x="0" y="312729"/>
                    <a:pt x="312729" y="0"/>
                    <a:pt x="698500" y="0"/>
                  </a:cubicBezTo>
                  <a:close/>
                </a:path>
              </a:pathLst>
            </a:custGeom>
            <a:solidFill>
              <a:srgbClr val="607E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2276" y="695411"/>
              <a:ext cx="1129631" cy="138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AFC062"/>
                  </a:solidFill>
                </a:rPr>
                <a:t>✓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78833" y="1699386"/>
            <a:ext cx="575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Collect up to date information on the institutional mechanisms for gender equality and gender mainstreaming in each of the EU-28 Member States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78833" y="3305997"/>
            <a:ext cx="5752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Contribute to the improvement of the monitoring/evaluation tools for these three objectives</a:t>
            </a:r>
          </a:p>
        </p:txBody>
      </p:sp>
      <p:sp>
        <p:nvSpPr>
          <p:cNvPr id="28" name="Freeform 27"/>
          <p:cNvSpPr/>
          <p:nvPr/>
        </p:nvSpPr>
        <p:spPr>
          <a:xfrm>
            <a:off x="2278495" y="4563614"/>
            <a:ext cx="6252512" cy="1333500"/>
          </a:xfrm>
          <a:custGeom>
            <a:avLst/>
            <a:gdLst>
              <a:gd name="connsiteX0" fmla="*/ 17289 w 6252512"/>
              <a:gd name="connsiteY0" fmla="*/ 0 h 1333500"/>
              <a:gd name="connsiteX1" fmla="*/ 6030258 w 6252512"/>
              <a:gd name="connsiteY1" fmla="*/ 0 h 1333500"/>
              <a:gd name="connsiteX2" fmla="*/ 6252512 w 6252512"/>
              <a:gd name="connsiteY2" fmla="*/ 222254 h 1333500"/>
              <a:gd name="connsiteX3" fmla="*/ 6252512 w 6252512"/>
              <a:gd name="connsiteY3" fmla="*/ 1111246 h 1333500"/>
              <a:gd name="connsiteX4" fmla="*/ 6030258 w 6252512"/>
              <a:gd name="connsiteY4" fmla="*/ 1333500 h 1333500"/>
              <a:gd name="connsiteX5" fmla="*/ 0 w 6252512"/>
              <a:gd name="connsiteY5" fmla="*/ 1333500 h 1333500"/>
              <a:gd name="connsiteX6" fmla="*/ 28737 w 6252512"/>
              <a:gd name="connsiteY6" fmla="*/ 1317902 h 1333500"/>
              <a:gd name="connsiteX7" fmla="*/ 377446 w 6252512"/>
              <a:gd name="connsiteY7" fmla="*/ 662058 h 1333500"/>
              <a:gd name="connsiteX8" fmla="*/ 28737 w 6252512"/>
              <a:gd name="connsiteY8" fmla="*/ 6214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2512" h="1333500">
                <a:moveTo>
                  <a:pt x="17289" y="0"/>
                </a:moveTo>
                <a:lnTo>
                  <a:pt x="6030258" y="0"/>
                </a:lnTo>
                <a:cubicBezTo>
                  <a:pt x="6153005" y="0"/>
                  <a:pt x="6252512" y="99507"/>
                  <a:pt x="6252512" y="222254"/>
                </a:cubicBezTo>
                <a:lnTo>
                  <a:pt x="6252512" y="1111246"/>
                </a:lnTo>
                <a:cubicBezTo>
                  <a:pt x="6252512" y="1233993"/>
                  <a:pt x="6153005" y="1333500"/>
                  <a:pt x="6030258" y="1333500"/>
                </a:cubicBezTo>
                <a:lnTo>
                  <a:pt x="0" y="1333500"/>
                </a:lnTo>
                <a:lnTo>
                  <a:pt x="28737" y="1317902"/>
                </a:lnTo>
                <a:cubicBezTo>
                  <a:pt x="239123" y="1175768"/>
                  <a:pt x="377446" y="935067"/>
                  <a:pt x="377446" y="662058"/>
                </a:cubicBezTo>
                <a:cubicBezTo>
                  <a:pt x="377446" y="389049"/>
                  <a:pt x="239123" y="148348"/>
                  <a:pt x="28737" y="6214"/>
                </a:cubicBezTo>
                <a:close/>
              </a:path>
            </a:pathLst>
          </a:custGeom>
          <a:solidFill>
            <a:srgbClr val="D3E09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GB" sz="2400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79649" y="4629936"/>
            <a:ext cx="1213281" cy="1252796"/>
            <a:chOff x="4521200" y="635000"/>
            <a:chExt cx="1397000" cy="1442498"/>
          </a:xfrm>
        </p:grpSpPr>
        <p:sp>
          <p:nvSpPr>
            <p:cNvPr id="31" name="Freeform 30"/>
            <p:cNvSpPr/>
            <p:nvPr/>
          </p:nvSpPr>
          <p:spPr>
            <a:xfrm>
              <a:off x="4521200" y="635000"/>
              <a:ext cx="1397000" cy="1397000"/>
            </a:xfrm>
            <a:custGeom>
              <a:avLst/>
              <a:gdLst>
                <a:gd name="connsiteX0" fmla="*/ 698500 w 1397000"/>
                <a:gd name="connsiteY0" fmla="*/ 121304 h 1397000"/>
                <a:gd name="connsiteX1" fmla="*/ 121304 w 1397000"/>
                <a:gd name="connsiteY1" fmla="*/ 698500 h 1397000"/>
                <a:gd name="connsiteX2" fmla="*/ 698500 w 1397000"/>
                <a:gd name="connsiteY2" fmla="*/ 1275696 h 1397000"/>
                <a:gd name="connsiteX3" fmla="*/ 1275696 w 1397000"/>
                <a:gd name="connsiteY3" fmla="*/ 698500 h 1397000"/>
                <a:gd name="connsiteX4" fmla="*/ 698500 w 1397000"/>
                <a:gd name="connsiteY4" fmla="*/ 121304 h 1397000"/>
                <a:gd name="connsiteX5" fmla="*/ 698500 w 1397000"/>
                <a:gd name="connsiteY5" fmla="*/ 0 h 1397000"/>
                <a:gd name="connsiteX6" fmla="*/ 1397000 w 1397000"/>
                <a:gd name="connsiteY6" fmla="*/ 698500 h 1397000"/>
                <a:gd name="connsiteX7" fmla="*/ 698500 w 1397000"/>
                <a:gd name="connsiteY7" fmla="*/ 1397000 h 1397000"/>
                <a:gd name="connsiteX8" fmla="*/ 0 w 1397000"/>
                <a:gd name="connsiteY8" fmla="*/ 698500 h 1397000"/>
                <a:gd name="connsiteX9" fmla="*/ 698500 w 1397000"/>
                <a:gd name="connsiteY9" fmla="*/ 0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000" h="1397000">
                  <a:moveTo>
                    <a:pt x="698500" y="121304"/>
                  </a:moveTo>
                  <a:cubicBezTo>
                    <a:pt x="379723" y="121304"/>
                    <a:pt x="121304" y="379723"/>
                    <a:pt x="121304" y="698500"/>
                  </a:cubicBezTo>
                  <a:cubicBezTo>
                    <a:pt x="121304" y="1017277"/>
                    <a:pt x="379723" y="1275696"/>
                    <a:pt x="698500" y="1275696"/>
                  </a:cubicBezTo>
                  <a:cubicBezTo>
                    <a:pt x="1017277" y="1275696"/>
                    <a:pt x="1275696" y="1017277"/>
                    <a:pt x="1275696" y="698500"/>
                  </a:cubicBezTo>
                  <a:cubicBezTo>
                    <a:pt x="1275696" y="379723"/>
                    <a:pt x="1017277" y="121304"/>
                    <a:pt x="698500" y="121304"/>
                  </a:cubicBezTo>
                  <a:close/>
                  <a:moveTo>
                    <a:pt x="698500" y="0"/>
                  </a:moveTo>
                  <a:cubicBezTo>
                    <a:pt x="1084271" y="0"/>
                    <a:pt x="1397000" y="312729"/>
                    <a:pt x="1397000" y="698500"/>
                  </a:cubicBezTo>
                  <a:cubicBezTo>
                    <a:pt x="1397000" y="1084271"/>
                    <a:pt x="1084271" y="1397000"/>
                    <a:pt x="698500" y="1397000"/>
                  </a:cubicBezTo>
                  <a:cubicBezTo>
                    <a:pt x="312729" y="1397000"/>
                    <a:pt x="0" y="1084271"/>
                    <a:pt x="0" y="698500"/>
                  </a:cubicBezTo>
                  <a:cubicBezTo>
                    <a:pt x="0" y="312729"/>
                    <a:pt x="312729" y="0"/>
                    <a:pt x="698500" y="0"/>
                  </a:cubicBezTo>
                  <a:close/>
                </a:path>
              </a:pathLst>
            </a:custGeom>
            <a:solidFill>
              <a:srgbClr val="607E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92276" y="695411"/>
              <a:ext cx="1129631" cy="138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AFC062"/>
                  </a:solidFill>
                </a:rPr>
                <a:t>✓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778833" y="5045698"/>
            <a:ext cx="575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Literature overview and survey</a:t>
            </a:r>
          </a:p>
        </p:txBody>
      </p:sp>
      <p:sp>
        <p:nvSpPr>
          <p:cNvPr id="34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9" y="329336"/>
            <a:ext cx="724782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Objectives of the study</a:t>
            </a:r>
            <a:endParaRPr lang="en-GB" sz="2000" b="1" dirty="0">
              <a:solidFill>
                <a:srgbClr val="004494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9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209673"/>
            <a:ext cx="7247820" cy="707886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1 — Status of governmental responsibility in promoting gender equality: 2018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53378"/>
              </p:ext>
            </p:extLst>
          </p:nvPr>
        </p:nvGraphicFramePr>
        <p:xfrm>
          <a:off x="376624" y="1202141"/>
          <a:ext cx="8390751" cy="505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70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201552"/>
            <a:ext cx="7226375" cy="707886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1 — Status of governmental responsibility in promoting gender equality: 2012, 2018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5CEFB9E-C986-4B9D-AFC9-0E0285EAC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616629"/>
              </p:ext>
            </p:extLst>
          </p:nvPr>
        </p:nvGraphicFramePr>
        <p:xfrm>
          <a:off x="235224" y="2122924"/>
          <a:ext cx="8604250" cy="32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354789"/>
            <a:ext cx="6969880" cy="400110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 </a:t>
            </a:r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1 – Sub-indicators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38679"/>
              </p:ext>
            </p:extLst>
          </p:nvPr>
        </p:nvGraphicFramePr>
        <p:xfrm>
          <a:off x="1832906" y="1049435"/>
          <a:ext cx="6532166" cy="5087112"/>
        </p:xfrm>
        <a:graphic>
          <a:graphicData uri="http://schemas.openxmlformats.org/drawingml/2006/table">
            <a:tbl>
              <a:tblPr firstRow="1" firstCol="1" bandRow="1"/>
              <a:tblGrid>
                <a:gridCol w="4148511">
                  <a:extLst>
                    <a:ext uri="{9D8B030D-6E8A-4147-A177-3AD203B41FA5}">
                      <a16:colId xmlns:a16="http://schemas.microsoft.com/office/drawing/2014/main" val="2522818500"/>
                    </a:ext>
                  </a:extLst>
                </a:gridCol>
                <a:gridCol w="1142396">
                  <a:extLst>
                    <a:ext uri="{9D8B030D-6E8A-4147-A177-3AD203B41FA5}">
                      <a16:colId xmlns:a16="http://schemas.microsoft.com/office/drawing/2014/main" val="1267579723"/>
                    </a:ext>
                  </a:extLst>
                </a:gridCol>
                <a:gridCol w="1241259">
                  <a:extLst>
                    <a:ext uri="{9D8B030D-6E8A-4147-A177-3AD203B41FA5}">
                      <a16:colId xmlns:a16="http://schemas.microsoft.com/office/drawing/2014/main" val="2129689004"/>
                    </a:ext>
                  </a:extLst>
                </a:gridCol>
              </a:tblGrid>
              <a:tr h="591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9740" algn="ctr"/>
                        </a:tabLs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9740" algn="ctr"/>
                        </a:tabLs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Sub-indicators 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EU -28	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2012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2018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89588"/>
                  </a:ext>
                </a:extLst>
              </a:tr>
              <a:tr h="813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Highest 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responsibility for promoting gender equality at the governmental level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1.75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1.75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09002"/>
                  </a:ext>
                </a:extLst>
              </a:tr>
              <a:tr h="813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Existence 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and permanence of a governmental body for promoting gender equality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2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1.96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19933"/>
                  </a:ext>
                </a:extLst>
              </a:tr>
              <a:tr h="845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Level 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of location of the governmental body for promoting gender equality within the government </a:t>
                      </a: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hierarchy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1.46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1.25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60291"/>
                  </a:ext>
                </a:extLst>
              </a:tr>
              <a:tr h="8130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Functions 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of the governmental body for promoting gender </a:t>
                      </a: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equality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 </a:t>
                      </a: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1.93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1.88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92935"/>
                  </a:ext>
                </a:extLst>
              </a:tr>
              <a:tr h="813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Accountability and existence of governmental action plans for gender equality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1.79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1.64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52557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23129"/>
              </p:ext>
            </p:extLst>
          </p:nvPr>
        </p:nvGraphicFramePr>
        <p:xfrm>
          <a:off x="1832905" y="5915186"/>
          <a:ext cx="6532167" cy="635889"/>
        </p:xfrm>
        <a:graphic>
          <a:graphicData uri="http://schemas.openxmlformats.org/drawingml/2006/table">
            <a:tbl>
              <a:tblPr firstRow="1" firstCol="1" bandRow="1"/>
              <a:tblGrid>
                <a:gridCol w="4148511">
                  <a:extLst>
                    <a:ext uri="{9D8B030D-6E8A-4147-A177-3AD203B41FA5}">
                      <a16:colId xmlns:a16="http://schemas.microsoft.com/office/drawing/2014/main" val="901041653"/>
                    </a:ext>
                  </a:extLst>
                </a:gridCol>
                <a:gridCol w="1142397">
                  <a:extLst>
                    <a:ext uri="{9D8B030D-6E8A-4147-A177-3AD203B41FA5}">
                      <a16:colId xmlns:a16="http://schemas.microsoft.com/office/drawing/2014/main" val="1580483961"/>
                    </a:ext>
                  </a:extLst>
                </a:gridCol>
                <a:gridCol w="1241259">
                  <a:extLst>
                    <a:ext uri="{9D8B030D-6E8A-4147-A177-3AD203B41FA5}">
                      <a16:colId xmlns:a16="http://schemas.microsoft.com/office/drawing/2014/main" val="2570462516"/>
                    </a:ext>
                  </a:extLst>
                </a:gridCol>
              </a:tblGrid>
              <a:tr h="618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solidFill>
                          <a:srgbClr val="FFFFFF"/>
                        </a:solidFill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Total </a:t>
                      </a:r>
                      <a:r>
                        <a:rPr lang="en-GB" sz="1300" b="1" dirty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Indicator </a:t>
                      </a:r>
                      <a:r>
                        <a:rPr lang="en-GB" sz="1300" b="1" dirty="0" smtClean="0">
                          <a:solidFill>
                            <a:srgbClr val="FFFFFF"/>
                          </a:solidFill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8.93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dirty="0" smtClean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effectLst/>
                          <a:latin typeface="Noto Sans" panose="020B0502040504020204" pitchFamily="34"/>
                          <a:ea typeface="Noto Sans" panose="020B0502040504020204" pitchFamily="34"/>
                          <a:cs typeface="Noto Sans" panose="020B0502040504020204" pitchFamily="34"/>
                        </a:rPr>
                        <a:t>8.48</a:t>
                      </a:r>
                      <a:endParaRPr lang="en-GB" sz="1300" b="1" dirty="0">
                        <a:effectLst/>
                        <a:latin typeface="Noto Sans" panose="020B0502040504020204" pitchFamily="34"/>
                        <a:ea typeface="Noto Sans" panose="020B0502040504020204" pitchFamily="34"/>
                        <a:cs typeface="Noto Sans" panose="020B0502040504020204" pitchFamily="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9509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0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5" y="201552"/>
            <a:ext cx="7275924" cy="1015663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2a – Human resources of the governmental gender equality body (full time, round-year employees in person year): 2018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93559"/>
              </p:ext>
            </p:extLst>
          </p:nvPr>
        </p:nvGraphicFramePr>
        <p:xfrm>
          <a:off x="753036" y="1079373"/>
          <a:ext cx="8225381" cy="526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9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8581C2DF-C11A-BD4A-A0D5-187C381890EF}"/>
              </a:ext>
            </a:extLst>
          </p:cNvPr>
          <p:cNvSpPr txBox="1"/>
          <p:nvPr/>
        </p:nvSpPr>
        <p:spPr>
          <a:xfrm>
            <a:off x="1674644" y="8870"/>
            <a:ext cx="7302669" cy="1015663"/>
          </a:xfrm>
          <a:prstGeom prst="rect">
            <a:avLst/>
          </a:prstGeom>
          <a:noFill/>
          <a:effectLst>
            <a:outerShdw algn="l" rotWithShape="0">
              <a:srgbClr val="004494">
                <a:alpha val="29804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Indicator 2a – Human resources of the governmental gender equality body (full time, round-year employees in person year): </a:t>
            </a:r>
            <a:r>
              <a:rPr lang="en-GB" sz="2000" b="1" dirty="0" smtClean="0">
                <a:solidFill>
                  <a:srgbClr val="004494"/>
                </a:solidFill>
                <a:latin typeface="Noto Sans" panose="020B0502040504020204" pitchFamily="34" charset="0"/>
              </a:rPr>
              <a:t>2012 </a:t>
            </a:r>
            <a:r>
              <a:rPr lang="en-GB" sz="2000" b="1" dirty="0">
                <a:solidFill>
                  <a:srgbClr val="004494"/>
                </a:solidFill>
                <a:latin typeface="Noto Sans" panose="020B0502040504020204" pitchFamily="34" charset="0"/>
              </a:rPr>
              <a:t>and 2018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BA1683-5EAC-A347-834D-DACAD64B4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48" y="6162732"/>
            <a:ext cx="546100" cy="368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947" y="2025953"/>
            <a:ext cx="8284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Figure: Employees of governmental gender equality body (per 1 000 000 population)</a:t>
            </a:r>
            <a:endParaRPr lang="en-US" sz="2000" dirty="0">
              <a:solidFill>
                <a:srgbClr val="004494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585" y="6085272"/>
            <a:ext cx="768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Source: </a:t>
            </a:r>
            <a:r>
              <a:rPr lang="en-US" sz="1400" dirty="0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EIGE 2018 and 2012 survey data. 2012 data not available for BG and MT. Population data covers 2018 and is from Eurostat [</a:t>
            </a:r>
            <a:r>
              <a:rPr lang="en-US" sz="1400" dirty="0" err="1" smtClean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demo_pign</a:t>
            </a:r>
            <a:r>
              <a:rPr lang="en-US" sz="1400" dirty="0">
                <a:solidFill>
                  <a:srgbClr val="00449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]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AB67B2-5C13-42BE-BAD2-FBA8CC482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010386"/>
              </p:ext>
            </p:extLst>
          </p:nvPr>
        </p:nvGraphicFramePr>
        <p:xfrm>
          <a:off x="166687" y="2810899"/>
          <a:ext cx="8810626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" y="4"/>
            <a:ext cx="1502560" cy="1089553"/>
            <a:chOff x="5" y="4"/>
            <a:chExt cx="1502560" cy="10895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36B160-9560-AF4F-B234-C9C8198D0F3B}"/>
                </a:ext>
              </a:extLst>
            </p:cNvPr>
            <p:cNvSpPr/>
            <p:nvPr/>
          </p:nvSpPr>
          <p:spPr>
            <a:xfrm>
              <a:off x="5" y="4"/>
              <a:ext cx="1502560" cy="1089553"/>
            </a:xfrm>
            <a:prstGeom prst="rect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5">
              <a:extLst>
                <a:ext uri="{FF2B5EF4-FFF2-40B4-BE49-F238E27FC236}">
                  <a16:creationId xmlns:a16="http://schemas.microsoft.com/office/drawing/2014/main" id="{425BD629-8BFC-044B-AEDB-70CCC0B1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613" y="112589"/>
              <a:ext cx="898059" cy="8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805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7765</TotalTime>
  <Words>561</Words>
  <Application>Microsoft Office PowerPoint</Application>
  <PresentationFormat>On-screen Show (4:3)</PresentationFormat>
  <Paragraphs>162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Noto Sans</vt:lpstr>
      <vt:lpstr>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Wagner</dc:creator>
  <cp:lastModifiedBy>NIIRANEN Outi (JUST)</cp:lastModifiedBy>
  <cp:revision>192</cp:revision>
  <cp:lastPrinted>2020-01-27T15:39:32Z</cp:lastPrinted>
  <dcterms:created xsi:type="dcterms:W3CDTF">2019-02-20T11:51:43Z</dcterms:created>
  <dcterms:modified xsi:type="dcterms:W3CDTF">2020-01-27T15:41:42Z</dcterms:modified>
</cp:coreProperties>
</file>